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3"/>
  </p:notesMasterIdLst>
  <p:sldIdLst>
    <p:sldId id="4778" r:id="rId2"/>
    <p:sldId id="1010" r:id="rId3"/>
    <p:sldId id="4780" r:id="rId4"/>
    <p:sldId id="4779" r:id="rId5"/>
    <p:sldId id="4781" r:id="rId6"/>
    <p:sldId id="4782" r:id="rId7"/>
    <p:sldId id="4783" r:id="rId8"/>
    <p:sldId id="4784" r:id="rId9"/>
    <p:sldId id="4785" r:id="rId10"/>
    <p:sldId id="4786" r:id="rId11"/>
    <p:sldId id="275" r:id="rId12"/>
  </p:sldIdLst>
  <p:sldSz cx="12192000" cy="6858000"/>
  <p:notesSz cx="6858000" cy="9144000"/>
  <p:embeddedFontLst>
    <p:embeddedFont>
      <p:font typeface="Roboto Medium" panose="020B0604020202020204" charset="0"/>
      <p:regular r:id="rId14"/>
      <p:italic r:id="rId15"/>
    </p:embeddedFont>
    <p:embeddedFont>
      <p:font typeface="Calibri" panose="020F0502020204030204" pitchFamily="34" charset="0"/>
      <p:regular r:id="rId16"/>
      <p:bold r:id="rId17"/>
      <p:italic r:id="rId18"/>
      <p:boldItalic r:id="rId19"/>
    </p:embeddedFont>
    <p:embeddedFont>
      <p:font typeface="Roboto Light" panose="020B0604020202020204" charset="0"/>
      <p:regular r:id="rId20"/>
      <p:italic r:id="rId21"/>
    </p:embeddedFont>
    <p:embeddedFont>
      <p:font typeface="Roboto" panose="020B060402020202020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ntro" id="{9B66F1EC-40EB-43C9-BCE7-A17FF3658BEB}">
          <p14:sldIdLst>
            <p14:sldId id="4778"/>
            <p14:sldId id="1010"/>
            <p14:sldId id="4780"/>
            <p14:sldId id="4779"/>
            <p14:sldId id="4781"/>
            <p14:sldId id="4782"/>
            <p14:sldId id="4783"/>
            <p14:sldId id="4784"/>
            <p14:sldId id="4785"/>
            <p14:sldId id="4786"/>
          </p14:sldIdLst>
        </p14:section>
        <p14:section name="Disclaimer" id="{1BDF34DF-3DC5-4B3F-AADB-BBEF917A852B}">
          <p14:sldIdLst>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C5C4"/>
    <a:srgbClr val="BCB5AC"/>
    <a:srgbClr val="80DF7C"/>
    <a:srgbClr val="8F73BF"/>
    <a:srgbClr val="C96478"/>
    <a:srgbClr val="EF6348"/>
    <a:srgbClr val="EF9C48"/>
    <a:srgbClr val="EACB79"/>
    <a:srgbClr val="7FDD7C"/>
    <a:srgbClr val="44D6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94" autoAdjust="0"/>
    <p:restoredTop sz="91283" autoAdjust="0"/>
  </p:normalViewPr>
  <p:slideViewPr>
    <p:cSldViewPr snapToGrid="0" showGuides="1">
      <p:cViewPr varScale="1">
        <p:scale>
          <a:sx n="59" d="100"/>
          <a:sy n="59" d="100"/>
        </p:scale>
        <p:origin x="268" y="60"/>
      </p:cViewPr>
      <p:guideLst/>
    </p:cSldViewPr>
  </p:slideViewPr>
  <p:outlineViewPr>
    <p:cViewPr>
      <p:scale>
        <a:sx n="33" d="100"/>
        <a:sy n="33" d="100"/>
      </p:scale>
      <p:origin x="0" y="-9250"/>
    </p:cViewPr>
  </p:outlineViewPr>
  <p:notesTextViewPr>
    <p:cViewPr>
      <p:scale>
        <a:sx n="100" d="100"/>
        <a:sy n="100" d="100"/>
      </p:scale>
      <p:origin x="0" y="0"/>
    </p:cViewPr>
  </p:notesTextViewPr>
  <p:sorterViewPr>
    <p:cViewPr>
      <p:scale>
        <a:sx n="75" d="100"/>
        <a:sy n="75" d="100"/>
      </p:scale>
      <p:origin x="0" y="-1123"/>
    </p:cViewPr>
  </p:sorter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9F58C-0F99-4EE9-8657-ECB62F226884}" type="datetimeFigureOut">
              <a:rPr lang="en-AU" smtClean="0"/>
              <a:t>19/09/2024</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566AC9-2A0D-473B-9623-D34100E64E4F}" type="slidenum">
              <a:rPr lang="en-AU" smtClean="0"/>
              <a:t>‹#›</a:t>
            </a:fld>
            <a:endParaRPr lang="en-AU" dirty="0"/>
          </a:p>
        </p:txBody>
      </p:sp>
    </p:spTree>
    <p:extLst>
      <p:ext uri="{BB962C8B-B14F-4D97-AF65-F5344CB8AC3E}">
        <p14:creationId xmlns:p14="http://schemas.microsoft.com/office/powerpoint/2010/main" val="3369738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Zq1QDAkoRzU"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file:///\\quantium.com.au.local\quantiumgroup\Company%20Reference\Brand%20&amp;%20Design\Brand%20videos\Q%20Privacy.mp4"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rgbClr val="000005"/>
                </a:solidFill>
                <a:latin typeface="Roboto Light" panose="02000000000000000000" pitchFamily="2" charset="0"/>
                <a:ea typeface="Roboto Light" panose="02000000000000000000" pitchFamily="2" charset="0"/>
              </a:rPr>
              <a:t>To view Privacy video explaining how important data privacy is to Quantium, please click here: </a:t>
            </a:r>
            <a:r>
              <a:rPr lang="en-AU" sz="1200" dirty="0">
                <a:solidFill>
                  <a:srgbClr val="000005"/>
                </a:solidFill>
                <a:latin typeface="Roboto Light" panose="02000000000000000000" pitchFamily="2" charset="0"/>
                <a:ea typeface="Roboto Light" panose="02000000000000000000" pitchFamily="2" charset="0"/>
                <a:hlinkClick r:id="rId3"/>
              </a:rPr>
              <a:t>https://www.youtube.com/watch?v=Zq1QDAkoRzU</a:t>
            </a:r>
            <a:endParaRPr lang="en-AU" sz="1200" dirty="0">
              <a:solidFill>
                <a:srgbClr val="000005"/>
              </a:solidFill>
              <a:latin typeface="Roboto Light" panose="02000000000000000000" pitchFamily="2" charset="0"/>
              <a:ea typeface="Roboto Light"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rgbClr val="000005"/>
                </a:solidFill>
                <a:latin typeface="Roboto Light" panose="02000000000000000000" pitchFamily="2" charset="0"/>
                <a:ea typeface="Roboto Light" panose="02000000000000000000" pitchFamily="2" charset="0"/>
              </a:rPr>
              <a:t>or here </a:t>
            </a:r>
            <a:r>
              <a:rPr lang="en-AU" sz="1200" dirty="0">
                <a:solidFill>
                  <a:srgbClr val="000005"/>
                </a:solidFill>
                <a:latin typeface="Roboto Light" panose="02000000000000000000" pitchFamily="2" charset="0"/>
                <a:ea typeface="Roboto Light" panose="02000000000000000000" pitchFamily="2" charset="0"/>
                <a:hlinkClick r:id="rId4" action="ppaction://hlinkfile"/>
              </a:rPr>
              <a:t>Q:\Company Reference\Brand &amp; Design\Brand videos\Q Privacy.mp4</a:t>
            </a:r>
            <a:endParaRPr lang="en-AU" sz="1200" dirty="0">
              <a:solidFill>
                <a:srgbClr val="000005"/>
              </a:solidFill>
              <a:latin typeface="Roboto Light" panose="02000000000000000000" pitchFamily="2" charset="0"/>
              <a:ea typeface="Roboto Light" panose="02000000000000000000" pitchFamily="2" charset="0"/>
            </a:endParaRP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At Quantium, we believe that data is the behavioural footprint of humanity and that it has to be treated with the utmost care and responsibility. </a:t>
            </a:r>
          </a:p>
          <a:p>
            <a:r>
              <a:rPr lang="en-AU" sz="1200" i="0" kern="1200" dirty="0">
                <a:solidFill>
                  <a:schemeClr val="tx1"/>
                </a:solidFill>
                <a:effectLst/>
                <a:latin typeface="+mn-lt"/>
                <a:ea typeface="+mn-ea"/>
                <a:cs typeface="+mn-cs"/>
              </a:rPr>
              <a:t>Histories, attitudes, indeed lives are stored within it in ways that aren’t always apparent – and that’s what makes its potential so powerful. </a:t>
            </a: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To work with it responsibly, sensitively, we set ourselves the highest data privacy protection and governance standards. </a:t>
            </a:r>
          </a:p>
          <a:p>
            <a:r>
              <a:rPr lang="en-AU" sz="1200" i="0" kern="1200" dirty="0">
                <a:solidFill>
                  <a:schemeClr val="tx1"/>
                </a:solidFill>
                <a:effectLst/>
                <a:latin typeface="+mn-lt"/>
                <a:ea typeface="+mn-ea"/>
                <a:cs typeface="+mn-cs"/>
              </a:rPr>
              <a:t>We have spent 17 years perfecting privacy-by-design and secure-by-design principles. Central to this is not holding any personally identifiable information about people – </a:t>
            </a:r>
          </a:p>
          <a:p>
            <a:r>
              <a:rPr lang="en-AU" sz="1200" i="0" kern="1200" dirty="0">
                <a:solidFill>
                  <a:schemeClr val="tx1"/>
                </a:solidFill>
                <a:effectLst/>
                <a:latin typeface="+mn-lt"/>
                <a:ea typeface="+mn-ea"/>
                <a:cs typeface="+mn-cs"/>
              </a:rPr>
              <a:t>we neither receive it, and put the necessary protections in place to be unable to decipher it. </a:t>
            </a: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Every aspect of handling data is safeguarded: from its de-identification, to its encryption – data security is paramount and of the highest grade. </a:t>
            </a:r>
          </a:p>
          <a:p>
            <a:r>
              <a:rPr lang="en-AU" sz="1200" i="0" kern="1200" dirty="0">
                <a:solidFill>
                  <a:schemeClr val="tx1"/>
                </a:solidFill>
                <a:effectLst/>
                <a:latin typeface="+mn-lt"/>
                <a:ea typeface="+mn-ea"/>
                <a:cs typeface="+mn-cs"/>
              </a:rPr>
              <a:t>We pride ourselves on gaining the trust of iconic organisations around the world through years of securely working with their data, </a:t>
            </a:r>
          </a:p>
          <a:p>
            <a:r>
              <a:rPr lang="en-AU" sz="1200" i="0" kern="1200" dirty="0">
                <a:solidFill>
                  <a:schemeClr val="tx1"/>
                </a:solidFill>
                <a:effectLst/>
                <a:latin typeface="+mn-lt"/>
                <a:ea typeface="+mn-ea"/>
                <a:cs typeface="+mn-cs"/>
              </a:rPr>
              <a:t>and in turn the trust that builds with their stakeholders.</a:t>
            </a:r>
          </a:p>
          <a:p>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66AC9-2A0D-473B-9623-D34100E64E4F}" type="slidenum">
              <a:rPr kumimoji="0" lang="en-AU" sz="1200" b="0" i="0" u="none" strike="noStrike" kern="1200" cap="none" spc="0" normalizeH="0" baseline="0" noProof="0" smtClean="0">
                <a:ln>
                  <a:noFill/>
                </a:ln>
                <a:solidFill>
                  <a:prstClr val="black"/>
                </a:solidFill>
                <a:effectLst/>
                <a:uLnTx/>
                <a:uFillTx/>
                <a:latin typeface="Roboto Light"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dirty="0">
              <a:ln>
                <a:noFill/>
              </a:ln>
              <a:solidFill>
                <a:prstClr val="black"/>
              </a:solidFill>
              <a:effectLst/>
              <a:uLnTx/>
              <a:uFillTx/>
              <a:latin typeface="Roboto Light" panose="02000000000000000000" pitchFamily="2" charset="0"/>
              <a:ea typeface="+mn-ea"/>
              <a:cs typeface="+mn-cs"/>
            </a:endParaRPr>
          </a:p>
        </p:txBody>
      </p:sp>
    </p:spTree>
    <p:extLst>
      <p:ext uri="{BB962C8B-B14F-4D97-AF65-F5344CB8AC3E}">
        <p14:creationId xmlns:p14="http://schemas.microsoft.com/office/powerpoint/2010/main" val="1093749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D4566AC9-2A0D-473B-9623-D34100E64E4F}" type="slidenum">
              <a:rPr lang="en-AU" smtClean="0"/>
              <a:t>11</a:t>
            </a:fld>
            <a:endParaRPr lang="en-AU" dirty="0"/>
          </a:p>
        </p:txBody>
      </p:sp>
    </p:spTree>
    <p:extLst>
      <p:ext uri="{BB962C8B-B14F-4D97-AF65-F5344CB8AC3E}">
        <p14:creationId xmlns:p14="http://schemas.microsoft.com/office/powerpoint/2010/main" val="36071273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bea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55C9-5B74-4835-9859-F8241E4888D1}"/>
              </a:ext>
            </a:extLst>
          </p:cNvPr>
          <p:cNvSpPr>
            <a:spLocks noGrp="1"/>
          </p:cNvSpPr>
          <p:nvPr>
            <p:ph type="ctrTitle" hasCustomPrompt="1"/>
          </p:nvPr>
        </p:nvSpPr>
        <p:spPr>
          <a:xfrm>
            <a:off x="1212852" y="1537494"/>
            <a:ext cx="4086224" cy="2387600"/>
          </a:xfrm>
          <a:prstGeom prst="rect">
            <a:avLst/>
          </a:prstGeom>
        </p:spPr>
        <p:txBody>
          <a:bodyPr lIns="0" anchor="b">
            <a:noAutofit/>
          </a:bodyPr>
          <a:lstStyle>
            <a:lvl1pPr algn="l">
              <a:lnSpc>
                <a:spcPct val="100000"/>
              </a:lnSpc>
              <a:defRPr sz="2700">
                <a:solidFill>
                  <a:srgbClr val="000005"/>
                </a:solidFill>
                <a:latin typeface="Roboto Medium" panose="02000000000000000000" pitchFamily="2" charset="0"/>
                <a:ea typeface="Roboto Medium" panose="02000000000000000000" pitchFamily="2" charset="0"/>
              </a:defRPr>
            </a:lvl1pPr>
          </a:lstStyle>
          <a:p>
            <a:r>
              <a:rPr lang="en-US" dirty="0"/>
              <a:t>Insert title</a:t>
            </a:r>
            <a:endParaRPr lang="en-AU" dirty="0"/>
          </a:p>
        </p:txBody>
      </p:sp>
      <p:sp>
        <p:nvSpPr>
          <p:cNvPr id="3" name="Subtitle 2">
            <a:extLst>
              <a:ext uri="{FF2B5EF4-FFF2-40B4-BE49-F238E27FC236}">
                <a16:creationId xmlns:a16="http://schemas.microsoft.com/office/drawing/2014/main" id="{A8BAD180-19AA-445F-85D5-44F3F0AB654B}"/>
              </a:ext>
            </a:extLst>
          </p:cNvPr>
          <p:cNvSpPr>
            <a:spLocks noGrp="1"/>
          </p:cNvSpPr>
          <p:nvPr>
            <p:ph type="subTitle" idx="1" hasCustomPrompt="1"/>
          </p:nvPr>
        </p:nvSpPr>
        <p:spPr>
          <a:xfrm>
            <a:off x="1212851" y="4126706"/>
            <a:ext cx="4086224" cy="1236662"/>
          </a:xfrm>
          <a:prstGeom prst="rect">
            <a:avLst/>
          </a:prstGeom>
        </p:spPr>
        <p:txBody>
          <a:bodyPr lIns="0">
            <a:noAutofit/>
          </a:bodyPr>
          <a:lstStyle>
            <a:lvl1pPr marL="0" indent="0" algn="l">
              <a:lnSpc>
                <a:spcPct val="100000"/>
              </a:lnSpc>
              <a:buNone/>
              <a:defRPr sz="1800">
                <a:solidFill>
                  <a:srgbClr val="000005"/>
                </a:solidFill>
                <a:latin typeface="Roboto Light" panose="02000000000000000000" pitchFamily="2" charset="0"/>
                <a:ea typeface="Roboto Light"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Prepared for / Prepared by:</a:t>
            </a:r>
            <a:endParaRPr lang="en-AU" dirty="0"/>
          </a:p>
        </p:txBody>
      </p:sp>
      <p:sp>
        <p:nvSpPr>
          <p:cNvPr id="4" name="Rectangle 3">
            <a:extLst>
              <a:ext uri="{FF2B5EF4-FFF2-40B4-BE49-F238E27FC236}">
                <a16:creationId xmlns:a16="http://schemas.microsoft.com/office/drawing/2014/main" id="{33AF9D96-C52E-4309-BF03-B3E573906B78}"/>
              </a:ext>
            </a:extLst>
          </p:cNvPr>
          <p:cNvSpPr/>
          <p:nvPr userDrawn="1"/>
        </p:nvSpPr>
        <p:spPr>
          <a:xfrm>
            <a:off x="169682" y="6202837"/>
            <a:ext cx="377072" cy="377072"/>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Text Placeholder 14">
            <a:extLst>
              <a:ext uri="{FF2B5EF4-FFF2-40B4-BE49-F238E27FC236}">
                <a16:creationId xmlns:a16="http://schemas.microsoft.com/office/drawing/2014/main" id="{C70ED5BD-1957-480E-8121-92F75D538BB9}"/>
              </a:ext>
            </a:extLst>
          </p:cNvPr>
          <p:cNvSpPr>
            <a:spLocks noGrp="1"/>
          </p:cNvSpPr>
          <p:nvPr>
            <p:ph type="body" sz="quarter" idx="10" hasCustomPrompt="1"/>
          </p:nvPr>
        </p:nvSpPr>
        <p:spPr>
          <a:xfrm>
            <a:off x="1212851" y="650875"/>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Light" panose="02000000000000000000" pitchFamily="2" charset="0"/>
                <a:ea typeface="Roboto Light" panose="02000000000000000000" pitchFamily="2" charset="0"/>
                <a:cs typeface="+mn-cs"/>
              </a:defRPr>
            </a:lvl1pPr>
          </a:lstStyle>
          <a:p>
            <a:pPr lvl="0"/>
            <a:r>
              <a:rPr lang="en-US" dirty="0"/>
              <a:t>Day Month Year</a:t>
            </a:r>
            <a:endParaRPr lang="en-AU" dirty="0"/>
          </a:p>
        </p:txBody>
      </p:sp>
      <p:sp>
        <p:nvSpPr>
          <p:cNvPr id="16" name="Text Placeholder 14">
            <a:extLst>
              <a:ext uri="{FF2B5EF4-FFF2-40B4-BE49-F238E27FC236}">
                <a16:creationId xmlns:a16="http://schemas.microsoft.com/office/drawing/2014/main" id="{E7D1F94D-475D-4F95-BDAD-887DFD7638A0}"/>
              </a:ext>
            </a:extLst>
          </p:cNvPr>
          <p:cNvSpPr>
            <a:spLocks noGrp="1"/>
          </p:cNvSpPr>
          <p:nvPr>
            <p:ph type="body" sz="quarter" idx="11" hasCustomPrompt="1"/>
          </p:nvPr>
        </p:nvSpPr>
        <p:spPr>
          <a:xfrm>
            <a:off x="1212851" y="458789"/>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Medium" panose="02000000000000000000" pitchFamily="2" charset="0"/>
                <a:ea typeface="Roboto Medium" panose="02000000000000000000" pitchFamily="2" charset="0"/>
                <a:cs typeface="+mn-cs"/>
              </a:defRPr>
            </a:lvl1pPr>
          </a:lstStyle>
          <a:p>
            <a:pPr lvl="0"/>
            <a:r>
              <a:rPr lang="en-US" dirty="0"/>
              <a:t>Draft</a:t>
            </a:r>
            <a:endParaRPr lang="en-AU" dirty="0"/>
          </a:p>
        </p:txBody>
      </p:sp>
      <p:sp>
        <p:nvSpPr>
          <p:cNvPr id="8" name="Rectangle 7">
            <a:extLst>
              <a:ext uri="{FF2B5EF4-FFF2-40B4-BE49-F238E27FC236}">
                <a16:creationId xmlns:a16="http://schemas.microsoft.com/office/drawing/2014/main" id="{1CB48D92-F292-4AC0-9DCF-7D1B9121CACF}"/>
              </a:ext>
            </a:extLst>
          </p:cNvPr>
          <p:cNvSpPr/>
          <p:nvPr userDrawn="1"/>
        </p:nvSpPr>
        <p:spPr>
          <a:xfrm>
            <a:off x="7580399" y="-1"/>
            <a:ext cx="4611600" cy="6858000"/>
          </a:xfrm>
          <a:prstGeom prst="rect">
            <a:avLst/>
          </a:prstGeom>
          <a:blipFill>
            <a:blip r:embed="rId2"/>
            <a:srcRect/>
            <a:stretch>
              <a:fillRect t="-16" b="-1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dirty="0" err="1">
              <a:solidFill>
                <a:srgbClr val="000005"/>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63806692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IC, privacy &amp; IS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0E6764-15AC-4B75-BEB7-54DF176242D1}"/>
              </a:ext>
            </a:extLst>
          </p:cNvPr>
          <p:cNvSpPr/>
          <p:nvPr userDrawn="1"/>
        </p:nvSpPr>
        <p:spPr>
          <a:xfrm>
            <a:off x="740569" y="1777835"/>
            <a:ext cx="11451428" cy="50801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041D205D-50AB-4BC3-8C7E-8CE8315B0DF1}"/>
              </a:ext>
            </a:extLst>
          </p:cNvPr>
          <p:cNvSpPr/>
          <p:nvPr userDrawn="1"/>
        </p:nvSpPr>
        <p:spPr>
          <a:xfrm>
            <a:off x="9004300" y="-2"/>
            <a:ext cx="3187698" cy="68580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Oval 13">
            <a:extLst>
              <a:ext uri="{FF2B5EF4-FFF2-40B4-BE49-F238E27FC236}">
                <a16:creationId xmlns:a16="http://schemas.microsoft.com/office/drawing/2014/main" id="{E68AE9D4-D0C0-4BC8-B24B-7C2ACFFE6873}"/>
              </a:ext>
            </a:extLst>
          </p:cNvPr>
          <p:cNvSpPr/>
          <p:nvPr userDrawn="1"/>
        </p:nvSpPr>
        <p:spPr>
          <a:xfrm>
            <a:off x="11677650" y="500063"/>
            <a:ext cx="1073150" cy="10731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Freeform 5">
            <a:extLst>
              <a:ext uri="{FF2B5EF4-FFF2-40B4-BE49-F238E27FC236}">
                <a16:creationId xmlns:a16="http://schemas.microsoft.com/office/drawing/2014/main" id="{E035EA31-924E-49AD-81C4-D3DB8335CFB7}"/>
              </a:ext>
            </a:extLst>
          </p:cNvPr>
          <p:cNvSpPr>
            <a:spLocks noEditPoints="1"/>
          </p:cNvSpPr>
          <p:nvPr userDrawn="1"/>
        </p:nvSpPr>
        <p:spPr bwMode="auto">
          <a:xfrm>
            <a:off x="1206500" y="6209380"/>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13" name="TextBox 12">
            <a:extLst>
              <a:ext uri="{FF2B5EF4-FFF2-40B4-BE49-F238E27FC236}">
                <a16:creationId xmlns:a16="http://schemas.microsoft.com/office/drawing/2014/main" id="{C6C91DC2-E048-4F19-A820-EFC065B3F122}"/>
              </a:ext>
            </a:extLst>
          </p:cNvPr>
          <p:cNvSpPr txBox="1">
            <a:spLocks/>
          </p:cNvSpPr>
          <p:nvPr userDrawn="1"/>
        </p:nvSpPr>
        <p:spPr>
          <a:xfrm>
            <a:off x="1196974" y="400204"/>
            <a:ext cx="7446169" cy="824400"/>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000005"/>
                </a:solidFill>
                <a:effectLst/>
                <a:uLnTx/>
                <a:uFillTx/>
                <a:latin typeface="Roboto" panose="02000000000000000000" pitchFamily="2" charset="0"/>
                <a:ea typeface="Roboto" panose="02000000000000000000" pitchFamily="2" charset="0"/>
                <a:cs typeface="+mn-cs"/>
              </a:rPr>
              <a:t>Our 17 year history assures best practice in privacy, security and the ethical use of data</a:t>
            </a:r>
          </a:p>
        </p:txBody>
      </p:sp>
      <p:sp>
        <p:nvSpPr>
          <p:cNvPr id="18" name="TextBox 17">
            <a:extLst>
              <a:ext uri="{FF2B5EF4-FFF2-40B4-BE49-F238E27FC236}">
                <a16:creationId xmlns:a16="http://schemas.microsoft.com/office/drawing/2014/main" id="{461B3898-7D8C-49A6-BC0F-1FA7841BECD8}"/>
              </a:ext>
            </a:extLst>
          </p:cNvPr>
          <p:cNvSpPr txBox="1">
            <a:spLocks/>
          </p:cNvSpPr>
          <p:nvPr userDrawn="1"/>
        </p:nvSpPr>
        <p:spPr>
          <a:xfrm>
            <a:off x="9407615" y="2417885"/>
            <a:ext cx="2338907" cy="2180492"/>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Quantium believes </a:t>
            </a:r>
            <a:b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b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in using data for progress, with great care and responsibility. As such please respect the commercial in confidence nature </a:t>
            </a:r>
            <a:b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b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of this document.</a:t>
            </a:r>
          </a:p>
        </p:txBody>
      </p:sp>
      <p:sp>
        <p:nvSpPr>
          <p:cNvPr id="19" name="TextBox 18">
            <a:extLst>
              <a:ext uri="{FF2B5EF4-FFF2-40B4-BE49-F238E27FC236}">
                <a16:creationId xmlns:a16="http://schemas.microsoft.com/office/drawing/2014/main" id="{30F3FF08-2F8E-4C70-80B1-0FD2B229F56E}"/>
              </a:ext>
            </a:extLst>
          </p:cNvPr>
          <p:cNvSpPr txBox="1">
            <a:spLocks/>
          </p:cNvSpPr>
          <p:nvPr userDrawn="1"/>
        </p:nvSpPr>
        <p:spPr>
          <a:xfrm>
            <a:off x="9407615" y="500063"/>
            <a:ext cx="2207023" cy="1073150"/>
          </a:xfrm>
          <a:prstGeom prst="rect">
            <a:avLst/>
          </a:prstGeom>
          <a:noFill/>
        </p:spPr>
        <p:txBody>
          <a:bodyPr wrap="square" lIns="0" tIns="0" rIns="0" bIns="0" rtlCol="0" anchor="t">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We all have a responsibility</a:t>
            </a:r>
            <a:b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b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to use data</a:t>
            </a:r>
            <a:b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b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for good</a:t>
            </a:r>
          </a:p>
        </p:txBody>
      </p:sp>
      <p:sp>
        <p:nvSpPr>
          <p:cNvPr id="20" name="Rectangle 19">
            <a:extLst>
              <a:ext uri="{FF2B5EF4-FFF2-40B4-BE49-F238E27FC236}">
                <a16:creationId xmlns:a16="http://schemas.microsoft.com/office/drawing/2014/main" id="{4FC71A49-2E38-4CD2-95F9-2DA359EF9E6C}"/>
              </a:ext>
            </a:extLst>
          </p:cNvPr>
          <p:cNvSpPr/>
          <p:nvPr userDrawn="1"/>
        </p:nvSpPr>
        <p:spPr>
          <a:xfrm>
            <a:off x="1196975"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Privacy</a:t>
            </a:r>
          </a:p>
        </p:txBody>
      </p:sp>
      <p:sp>
        <p:nvSpPr>
          <p:cNvPr id="21" name="Rectangle 20">
            <a:extLst>
              <a:ext uri="{FF2B5EF4-FFF2-40B4-BE49-F238E27FC236}">
                <a16:creationId xmlns:a16="http://schemas.microsoft.com/office/drawing/2014/main" id="{CF224348-E467-47F8-A8B6-47FF2737C15A}"/>
              </a:ext>
            </a:extLst>
          </p:cNvPr>
          <p:cNvSpPr/>
          <p:nvPr userDrawn="1"/>
        </p:nvSpPr>
        <p:spPr bwMode="auto">
          <a:xfrm>
            <a:off x="1196974" y="2254637"/>
            <a:ext cx="2311153" cy="1938992"/>
          </a:xfrm>
          <a:prstGeom prst="rect">
            <a:avLst/>
          </a:prstGeom>
          <a:noFill/>
        </p:spPr>
        <p:txBody>
          <a:bodyPr wrap="square" lIns="0" rIns="0" rtlCol="0">
            <a:spAutoFit/>
          </a:bodyPr>
          <a:lstStyle/>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have built our business based on privacy by design principles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for the past 17 years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Quantium has strict protocols</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around the receipt and storage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of personal information</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information is de-identified using an irreversible tokenisation process with no ability to</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re-identify individuals.</a:t>
            </a:r>
          </a:p>
        </p:txBody>
      </p:sp>
      <p:sp>
        <p:nvSpPr>
          <p:cNvPr id="22" name="Rectangle 21">
            <a:extLst>
              <a:ext uri="{FF2B5EF4-FFF2-40B4-BE49-F238E27FC236}">
                <a16:creationId xmlns:a16="http://schemas.microsoft.com/office/drawing/2014/main" id="{E4228DE1-76A0-4339-8BF2-85B66BF5797A}"/>
              </a:ext>
            </a:extLst>
          </p:cNvPr>
          <p:cNvSpPr/>
          <p:nvPr userDrawn="1"/>
        </p:nvSpPr>
        <p:spPr>
          <a:xfrm>
            <a:off x="3957637"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Security</a:t>
            </a:r>
          </a:p>
        </p:txBody>
      </p:sp>
      <p:sp>
        <p:nvSpPr>
          <p:cNvPr id="23" name="Rectangle 22">
            <a:extLst>
              <a:ext uri="{FF2B5EF4-FFF2-40B4-BE49-F238E27FC236}">
                <a16:creationId xmlns:a16="http://schemas.microsoft.com/office/drawing/2014/main" id="{18DEEEB7-1BE6-4C4B-8362-B68EBD674C48}"/>
              </a:ext>
            </a:extLst>
          </p:cNvPr>
          <p:cNvSpPr/>
          <p:nvPr userDrawn="1"/>
        </p:nvSpPr>
        <p:spPr bwMode="auto">
          <a:xfrm>
            <a:off x="3957637" y="2254637"/>
            <a:ext cx="2311153" cy="3524042"/>
          </a:xfrm>
          <a:prstGeom prst="rect">
            <a:avLst/>
          </a:prstGeom>
          <a:noFill/>
        </p:spPr>
        <p:txBody>
          <a:bodyPr wrap="square" lIns="0" rtlCol="0">
            <a:spAutoFit/>
          </a:bodyPr>
          <a:lstStyle/>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are ISO27001 certified - internationally recognised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for our ability to uphold best practice standards across information security</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use ‘bank grade’ security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to store and process our data</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Comply with 200+ security requirements from NAB, Woolworths and other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data partners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partner data is held in separate restricted environments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access to partner data is limited to essential staff only</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Security environment and processes regularly audited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by our data partners.</a:t>
            </a:r>
            <a:endPar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endParaRPr>
          </a:p>
        </p:txBody>
      </p:sp>
      <p:sp>
        <p:nvSpPr>
          <p:cNvPr id="24" name="Rectangle 23">
            <a:extLst>
              <a:ext uri="{FF2B5EF4-FFF2-40B4-BE49-F238E27FC236}">
                <a16:creationId xmlns:a16="http://schemas.microsoft.com/office/drawing/2014/main" id="{1CB8722E-410F-4CED-92A8-C9F2CE7F4820}"/>
              </a:ext>
            </a:extLst>
          </p:cNvPr>
          <p:cNvSpPr/>
          <p:nvPr userDrawn="1"/>
        </p:nvSpPr>
        <p:spPr>
          <a:xfrm>
            <a:off x="6718300"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Ethical use of data</a:t>
            </a:r>
          </a:p>
        </p:txBody>
      </p:sp>
      <p:sp>
        <p:nvSpPr>
          <p:cNvPr id="25" name="Rectangle 24">
            <a:extLst>
              <a:ext uri="{FF2B5EF4-FFF2-40B4-BE49-F238E27FC236}">
                <a16:creationId xmlns:a16="http://schemas.microsoft.com/office/drawing/2014/main" id="{AD871283-9F06-4717-B8EE-5B501B88164A}"/>
              </a:ext>
            </a:extLst>
          </p:cNvPr>
          <p:cNvSpPr/>
          <p:nvPr userDrawn="1"/>
        </p:nvSpPr>
        <p:spPr bwMode="auto">
          <a:xfrm>
            <a:off x="6718300" y="2254637"/>
            <a:ext cx="2125664" cy="93871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Applies to all facets of our work, from the initiatives we take on, the information we use and how our solutions impact individuals, organisations and society.</a:t>
            </a:r>
          </a:p>
        </p:txBody>
      </p:sp>
      <p:grpSp>
        <p:nvGrpSpPr>
          <p:cNvPr id="3" name="Group 2">
            <a:extLst>
              <a:ext uri="{FF2B5EF4-FFF2-40B4-BE49-F238E27FC236}">
                <a16:creationId xmlns:a16="http://schemas.microsoft.com/office/drawing/2014/main" id="{4E3BEC63-F4B2-4A6A-BC4E-73DD15F8C285}"/>
              </a:ext>
            </a:extLst>
          </p:cNvPr>
          <p:cNvGrpSpPr/>
          <p:nvPr userDrawn="1"/>
        </p:nvGrpSpPr>
        <p:grpSpPr>
          <a:xfrm>
            <a:off x="3732882" y="1987963"/>
            <a:ext cx="2760663" cy="3790715"/>
            <a:chOff x="3732882" y="1987964"/>
            <a:chExt cx="2760663" cy="3850128"/>
          </a:xfrm>
        </p:grpSpPr>
        <p:cxnSp>
          <p:nvCxnSpPr>
            <p:cNvPr id="26" name="Straight Connector 25">
              <a:extLst>
                <a:ext uri="{FF2B5EF4-FFF2-40B4-BE49-F238E27FC236}">
                  <a16:creationId xmlns:a16="http://schemas.microsoft.com/office/drawing/2014/main" id="{61C637D5-A691-43B0-B8AB-629E6B994BE7}"/>
                </a:ext>
              </a:extLst>
            </p:cNvPr>
            <p:cNvCxnSpPr>
              <a:cxnSpLocks/>
            </p:cNvCxnSpPr>
            <p:nvPr userDrawn="1"/>
          </p:nvCxnSpPr>
          <p:spPr>
            <a:xfrm>
              <a:off x="3732882" y="1987964"/>
              <a:ext cx="0" cy="3850128"/>
            </a:xfrm>
            <a:prstGeom prst="line">
              <a:avLst/>
            </a:prstGeom>
            <a:ln w="6350">
              <a:solidFill>
                <a:srgbClr val="BCB5AC"/>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790B2DB-ED35-42AA-8514-4581AA06CEC8}"/>
                </a:ext>
              </a:extLst>
            </p:cNvPr>
            <p:cNvCxnSpPr>
              <a:cxnSpLocks/>
            </p:cNvCxnSpPr>
            <p:nvPr userDrawn="1"/>
          </p:nvCxnSpPr>
          <p:spPr>
            <a:xfrm>
              <a:off x="6493545" y="1987964"/>
              <a:ext cx="0" cy="3850128"/>
            </a:xfrm>
            <a:prstGeom prst="line">
              <a:avLst/>
            </a:prstGeom>
            <a:ln w="6350">
              <a:solidFill>
                <a:srgbClr val="BCB5AC"/>
              </a:solidFill>
              <a:prstDash val="solid"/>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1516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Divider (plai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E7721E1-E5BB-4351-987D-BB1CCC903BAD}"/>
              </a:ext>
            </a:extLst>
          </p:cNvPr>
          <p:cNvSpPr/>
          <p:nvPr userDrawn="1"/>
        </p:nvSpPr>
        <p:spPr>
          <a:xfrm>
            <a:off x="740568" y="0"/>
            <a:ext cx="11451432" cy="24669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a:extLst>
              <a:ext uri="{FF2B5EF4-FFF2-40B4-BE49-F238E27FC236}">
                <a16:creationId xmlns:a16="http://schemas.microsoft.com/office/drawing/2014/main" id="{1A096CAD-E381-408E-B15E-DB768D626E5F}"/>
              </a:ext>
            </a:extLst>
          </p:cNvPr>
          <p:cNvSpPr>
            <a:spLocks noGrp="1"/>
          </p:cNvSpPr>
          <p:nvPr>
            <p:ph type="title" hasCustomPrompt="1"/>
          </p:nvPr>
        </p:nvSpPr>
        <p:spPr>
          <a:xfrm>
            <a:off x="1162050" y="400050"/>
            <a:ext cx="2305050" cy="971550"/>
          </a:xfrm>
          <a:prstGeom prst="rect">
            <a:avLst/>
          </a:prstGeom>
        </p:spPr>
        <p:txBody>
          <a:bodyPr lIns="0" tIns="0" rIns="0" bIns="0" anchor="t">
            <a:noAutofit/>
          </a:bodyPr>
          <a:lstStyle>
            <a:lvl1pPr>
              <a:defRPr sz="8300">
                <a:solidFill>
                  <a:srgbClr val="000005"/>
                </a:solidFill>
                <a:latin typeface="Roboto Light" panose="02000000000000000000" pitchFamily="2" charset="0"/>
                <a:ea typeface="Roboto Light" panose="02000000000000000000" pitchFamily="2" charset="0"/>
              </a:defRPr>
            </a:lvl1pPr>
          </a:lstStyle>
          <a:p>
            <a:r>
              <a:rPr lang="en-US" dirty="0"/>
              <a:t>01</a:t>
            </a:r>
            <a:endParaRPr lang="en-AU" dirty="0"/>
          </a:p>
        </p:txBody>
      </p:sp>
      <p:sp>
        <p:nvSpPr>
          <p:cNvPr id="3" name="Text Placeholder 2">
            <a:extLst>
              <a:ext uri="{FF2B5EF4-FFF2-40B4-BE49-F238E27FC236}">
                <a16:creationId xmlns:a16="http://schemas.microsoft.com/office/drawing/2014/main" id="{CA1C2C93-9B17-46C1-8DE2-A0731939C1D7}"/>
              </a:ext>
            </a:extLst>
          </p:cNvPr>
          <p:cNvSpPr>
            <a:spLocks noGrp="1"/>
          </p:cNvSpPr>
          <p:nvPr>
            <p:ph type="body" idx="1"/>
          </p:nvPr>
        </p:nvSpPr>
        <p:spPr>
          <a:xfrm>
            <a:off x="1201738" y="3122612"/>
            <a:ext cx="5516562" cy="2516187"/>
          </a:xfrm>
          <a:prstGeom prst="rect">
            <a:avLst/>
          </a:prstGeom>
        </p:spPr>
        <p:txBody>
          <a:bodyPr lIns="0" tIns="0">
            <a:noAutofit/>
          </a:bodyPr>
          <a:lstStyle>
            <a:lvl1pPr marL="0" indent="0">
              <a:lnSpc>
                <a:spcPct val="100000"/>
              </a:lnSpc>
              <a:buNone/>
              <a:defRPr sz="2400">
                <a:solidFill>
                  <a:srgbClr val="000005"/>
                </a:solidFill>
                <a:latin typeface="Roboto Medium" panose="02000000000000000000" pitchFamily="2" charset="0"/>
                <a:ea typeface="Roboto Medium"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3103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blank">
    <p:spTree>
      <p:nvGrpSpPr>
        <p:cNvPr id="1" name=""/>
        <p:cNvGrpSpPr/>
        <p:nvPr/>
      </p:nvGrpSpPr>
      <p:grpSpPr>
        <a:xfrm>
          <a:off x="0" y="0"/>
          <a:ext cx="0" cy="0"/>
          <a:chOff x="0" y="0"/>
          <a:chExt cx="0" cy="0"/>
        </a:xfrm>
      </p:grpSpPr>
      <p:sp>
        <p:nvSpPr>
          <p:cNvPr id="4" name="Slide heading">
            <a:extLst>
              <a:ext uri="{FF2B5EF4-FFF2-40B4-BE49-F238E27FC236}">
                <a16:creationId xmlns:a16="http://schemas.microsoft.com/office/drawing/2014/main" id="{E3ED1357-6F7F-4C90-8D4F-71EB6A9D95C9}"/>
              </a:ext>
            </a:extLst>
          </p:cNvPr>
          <p:cNvSpPr>
            <a:spLocks noGrp="1"/>
          </p:cNvSpPr>
          <p:nvPr>
            <p:ph type="body" sz="quarter" idx="10" hasCustomPrompt="1"/>
          </p:nvPr>
        </p:nvSpPr>
        <p:spPr>
          <a:xfrm>
            <a:off x="1196975" y="453371"/>
            <a:ext cx="10479600" cy="824400"/>
          </a:xfrm>
          <a:prstGeom prst="rect">
            <a:avLst/>
          </a:prstGeom>
        </p:spPr>
        <p:txBody>
          <a:bodyPr lIns="0" tIns="0"/>
          <a:lstStyle>
            <a:lvl1pPr marL="0" indent="0">
              <a:lnSpc>
                <a:spcPct val="100000"/>
              </a:lnSpc>
              <a:buNone/>
              <a:defRPr sz="2400">
                <a:solidFill>
                  <a:srgbClr val="000005"/>
                </a:solidFill>
                <a:latin typeface="Roboto" panose="02000000000000000000" pitchFamily="2" charset="0"/>
                <a:ea typeface="Roboto" panose="02000000000000000000" pitchFamily="2" charset="0"/>
              </a:defRPr>
            </a:lvl1pPr>
            <a:lvl2pPr marL="457200" indent="0">
              <a:buNone/>
              <a:defRPr sz="2400">
                <a:latin typeface="+mj-lt"/>
              </a:defRPr>
            </a:lvl2pPr>
            <a:lvl3pPr marL="914400" indent="0">
              <a:buNone/>
              <a:defRPr sz="2400">
                <a:latin typeface="+mj-lt"/>
              </a:defRPr>
            </a:lvl3pPr>
            <a:lvl4pPr marL="1371600" indent="0">
              <a:buNone/>
              <a:defRPr sz="2400">
                <a:latin typeface="+mj-lt"/>
              </a:defRPr>
            </a:lvl4pPr>
            <a:lvl5pPr marL="1828800" indent="0">
              <a:buNone/>
              <a:defRPr sz="2400">
                <a:latin typeface="+mj-lt"/>
              </a:defRPr>
            </a:lvl5pPr>
          </a:lstStyle>
          <a:p>
            <a:pPr lvl="0"/>
            <a:r>
              <a:rPr lang="en-US" dirty="0"/>
              <a:t>Click to add page heading (max two lines)</a:t>
            </a:r>
          </a:p>
        </p:txBody>
      </p:sp>
    </p:spTree>
    <p:extLst>
      <p:ext uri="{BB962C8B-B14F-4D97-AF65-F5344CB8AC3E}">
        <p14:creationId xmlns:p14="http://schemas.microsoft.com/office/powerpoint/2010/main" val="38526576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9D7A0B-8216-4DF4-80FA-852A5D82EA2A}"/>
              </a:ext>
            </a:extLst>
          </p:cNvPr>
          <p:cNvSpPr/>
          <p:nvPr userDrawn="1"/>
        </p:nvSpPr>
        <p:spPr>
          <a:xfrm>
            <a:off x="177800" y="6223000"/>
            <a:ext cx="336550" cy="299969"/>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Rectangle 4">
            <a:extLst>
              <a:ext uri="{FF2B5EF4-FFF2-40B4-BE49-F238E27FC236}">
                <a16:creationId xmlns:a16="http://schemas.microsoft.com/office/drawing/2014/main" id="{6C601CD7-9F41-429E-ABE0-4B0AD4A32CAD}"/>
              </a:ext>
            </a:extLst>
          </p:cNvPr>
          <p:cNvSpPr/>
          <p:nvPr userDrawn="1"/>
        </p:nvSpPr>
        <p:spPr>
          <a:xfrm>
            <a:off x="3631660" y="4792494"/>
            <a:ext cx="8045990" cy="1730475"/>
          </a:xfrm>
          <a:prstGeom prst="rect">
            <a:avLst/>
          </a:prstGeom>
        </p:spPr>
        <p:txBody>
          <a:bodyPr wrap="square" lIns="0" anchor="b">
            <a:noAutofit/>
          </a:bodyPr>
          <a:lstStyle/>
          <a:p>
            <a:pPr algn="just">
              <a:lnSpc>
                <a:spcPct val="100000"/>
              </a:lnSpc>
              <a:spcBef>
                <a:spcPts val="0"/>
              </a:spcBef>
              <a:defRPr/>
            </a:pPr>
            <a:r>
              <a:rPr lang="en-AU" sz="1000" b="0" dirty="0">
                <a:solidFill>
                  <a:srgbClr val="736D67"/>
                </a:solidFill>
                <a:latin typeface="Roboto Medium" panose="02000000000000000000" pitchFamily="2" charset="0"/>
                <a:ea typeface="Roboto Medium" panose="02000000000000000000" pitchFamily="2" charset="0"/>
              </a:rPr>
              <a:t>Disclaimer: </a:t>
            </a:r>
            <a:r>
              <a:rPr lang="en-US" sz="1000" b="0" dirty="0">
                <a:solidFill>
                  <a:srgbClr val="736D67"/>
                </a:solidFill>
                <a:latin typeface="Roboto Light" panose="02000000000000000000" pitchFamily="2" charset="0"/>
                <a:ea typeface="Roboto Light" panose="02000000000000000000" pitchFamily="2" charset="0"/>
              </a:rPr>
              <a:t>This document comprises, and is the subject of intellectual property (including copyright) and confidentiality rights of one or multiple owners, including The Quantium Group Pty Limited and its affiliates (</a:t>
            </a:r>
            <a:r>
              <a:rPr lang="en-US" sz="1000" b="0" dirty="0">
                <a:solidFill>
                  <a:srgbClr val="736D67"/>
                </a:solidFill>
                <a:latin typeface="Roboto Medium" panose="02000000000000000000" pitchFamily="2" charset="0"/>
                <a:ea typeface="Roboto Medium" panose="02000000000000000000" pitchFamily="2" charset="0"/>
              </a:rPr>
              <a:t>Quantium</a:t>
            </a:r>
            <a:r>
              <a:rPr lang="en-US" sz="1000" b="0" dirty="0">
                <a:solidFill>
                  <a:srgbClr val="736D67"/>
                </a:solidFill>
                <a:latin typeface="Roboto Light" panose="02000000000000000000" pitchFamily="2" charset="0"/>
                <a:ea typeface="Roboto Light" panose="02000000000000000000" pitchFamily="2" charset="0"/>
              </a:rPr>
              <a:t>) and where applicable, its third-party data owners (</a:t>
            </a:r>
            <a:r>
              <a:rPr lang="en-US" sz="1000" b="0" dirty="0">
                <a:solidFill>
                  <a:srgbClr val="736D67"/>
                </a:solidFill>
                <a:latin typeface="Roboto Medium" panose="02000000000000000000" pitchFamily="2" charset="0"/>
                <a:ea typeface="Roboto Medium" panose="02000000000000000000" pitchFamily="2" charset="0"/>
              </a:rPr>
              <a:t>Data Providers</a:t>
            </a:r>
            <a:r>
              <a:rPr lang="en-US" sz="1000" b="0" dirty="0">
                <a:solidFill>
                  <a:srgbClr val="736D67"/>
                </a:solidFill>
                <a:latin typeface="Roboto Light" panose="02000000000000000000" pitchFamily="2" charset="0"/>
                <a:ea typeface="Roboto Light" panose="02000000000000000000" pitchFamily="2" charset="0"/>
              </a:rPr>
              <a:t>), together (</a:t>
            </a:r>
            <a:r>
              <a:rPr lang="en-US" sz="1000" b="0" dirty="0">
                <a:solidFill>
                  <a:srgbClr val="736D67"/>
                </a:solidFill>
                <a:latin typeface="Roboto Medium" panose="02000000000000000000" pitchFamily="2" charset="0"/>
                <a:ea typeface="Roboto Medium" panose="02000000000000000000" pitchFamily="2" charset="0"/>
              </a:rPr>
              <a:t>IP Owners</a:t>
            </a:r>
            <a:r>
              <a:rPr lang="en-US" sz="1000" b="0" dirty="0">
                <a:solidFill>
                  <a:srgbClr val="736D67"/>
                </a:solidFill>
                <a:latin typeface="Roboto Light" panose="02000000000000000000" pitchFamily="2" charset="0"/>
                <a:ea typeface="Roboto Light" panose="02000000000000000000" pitchFamily="2" charset="0"/>
              </a:rPr>
              <a:t>). The information contained in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may have been prepared using raw data owned by the Data Providers. The Data Providers have not been involved in the analysis of the raw data, the preparation of, or the information contained in the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The IP Owners do not make any representation (express or implied), nor give any guarantee or warranty in relation to the accuracy, completeness or appropriateness of the raw data, nor the analysis contained in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None of the IP Owners will have any liability for any use or disclosure by the recipient of any information contained in, or derived from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To the maximum extent permitted by law, the IP Owners expressly disclaim, take no responsibility for and have no liability for the preparation, contents, accuracy or completeness of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nor the analysis on which it is based.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is provided in confidence, may only be used for the purpose provided, and may not be copied, reproduced, distributed, disclosed or made available to a third party in any way except strictly in accordance with the applicable written terms and conditions between you and Quantium, or otherwise with Quantium’s prior written permission</a:t>
            </a:r>
            <a:endParaRPr lang="en-AU" sz="1000" b="0" dirty="0">
              <a:solidFill>
                <a:srgbClr val="736D67"/>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98965062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5829D3-6434-4C66-A382-6A22E3876A48}"/>
              </a:ext>
            </a:extLst>
          </p:cNvPr>
          <p:cNvSpPr/>
          <p:nvPr userDrawn="1"/>
        </p:nvSpPr>
        <p:spPr>
          <a:xfrm>
            <a:off x="-1" y="0"/>
            <a:ext cx="74097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Slide Number Placeholder 6">
            <a:extLst>
              <a:ext uri="{FF2B5EF4-FFF2-40B4-BE49-F238E27FC236}">
                <a16:creationId xmlns:a16="http://schemas.microsoft.com/office/drawing/2014/main" id="{3625FC0E-76E8-4E41-B33D-6FD7D9697535}"/>
              </a:ext>
            </a:extLst>
          </p:cNvPr>
          <p:cNvSpPr txBox="1">
            <a:spLocks/>
          </p:cNvSpPr>
          <p:nvPr userDrawn="1"/>
        </p:nvSpPr>
        <p:spPr>
          <a:xfrm>
            <a:off x="127000" y="6239658"/>
            <a:ext cx="457200" cy="365125"/>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B7CFE17-F5A6-4E5D-B32C-113A30C24AE0}" type="slidenum">
              <a:rPr lang="en-AU" sz="1400" smtClean="0">
                <a:solidFill>
                  <a:srgbClr val="FFFFFF"/>
                </a:solidFill>
                <a:latin typeface="Roboto" pitchFamily="2" charset="0"/>
                <a:ea typeface="Roboto" pitchFamily="2" charset="0"/>
              </a:rPr>
              <a:pPr algn="ctr"/>
              <a:t>‹#›</a:t>
            </a:fld>
            <a:endParaRPr lang="en-AU" sz="1400" dirty="0">
              <a:solidFill>
                <a:srgbClr val="FFFFFF"/>
              </a:solidFill>
              <a:latin typeface="Roboto" pitchFamily="2" charset="0"/>
              <a:ea typeface="Roboto" pitchFamily="2" charset="0"/>
            </a:endParaRPr>
          </a:p>
        </p:txBody>
      </p:sp>
      <p:sp>
        <p:nvSpPr>
          <p:cNvPr id="5" name="Oval 4">
            <a:extLst>
              <a:ext uri="{FF2B5EF4-FFF2-40B4-BE49-F238E27FC236}">
                <a16:creationId xmlns:a16="http://schemas.microsoft.com/office/drawing/2014/main" id="{B058B946-434D-48E0-BAC6-E795D619989C}"/>
              </a:ext>
            </a:extLst>
          </p:cNvPr>
          <p:cNvSpPr/>
          <p:nvPr userDrawn="1"/>
        </p:nvSpPr>
        <p:spPr>
          <a:xfrm>
            <a:off x="-394521" y="473749"/>
            <a:ext cx="229577" cy="229577"/>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Oval 5">
            <a:extLst>
              <a:ext uri="{FF2B5EF4-FFF2-40B4-BE49-F238E27FC236}">
                <a16:creationId xmlns:a16="http://schemas.microsoft.com/office/drawing/2014/main" id="{565BDBD0-0437-4869-A1B0-92FA8612C74F}"/>
              </a:ext>
            </a:extLst>
          </p:cNvPr>
          <p:cNvSpPr/>
          <p:nvPr userDrawn="1"/>
        </p:nvSpPr>
        <p:spPr>
          <a:xfrm>
            <a:off x="-394521" y="783791"/>
            <a:ext cx="229577" cy="229577"/>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Oval 7">
            <a:extLst>
              <a:ext uri="{FF2B5EF4-FFF2-40B4-BE49-F238E27FC236}">
                <a16:creationId xmlns:a16="http://schemas.microsoft.com/office/drawing/2014/main" id="{F8FBAB6D-66CF-4E04-9B1C-4525C3442F17}"/>
              </a:ext>
            </a:extLst>
          </p:cNvPr>
          <p:cNvSpPr/>
          <p:nvPr userDrawn="1"/>
        </p:nvSpPr>
        <p:spPr>
          <a:xfrm>
            <a:off x="-394521" y="1093833"/>
            <a:ext cx="229577" cy="229577"/>
          </a:xfrm>
          <a:prstGeom prst="ellipse">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Oval 10">
            <a:extLst>
              <a:ext uri="{FF2B5EF4-FFF2-40B4-BE49-F238E27FC236}">
                <a16:creationId xmlns:a16="http://schemas.microsoft.com/office/drawing/2014/main" id="{AE85D92D-D17D-4C5C-A5F0-4508086E3952}"/>
              </a:ext>
            </a:extLst>
          </p:cNvPr>
          <p:cNvSpPr/>
          <p:nvPr userDrawn="1"/>
        </p:nvSpPr>
        <p:spPr>
          <a:xfrm>
            <a:off x="-394521" y="1403875"/>
            <a:ext cx="229577" cy="2295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Oval 11">
            <a:extLst>
              <a:ext uri="{FF2B5EF4-FFF2-40B4-BE49-F238E27FC236}">
                <a16:creationId xmlns:a16="http://schemas.microsoft.com/office/drawing/2014/main" id="{56665003-57E1-4A54-9EB6-54C8238D0E3A}"/>
              </a:ext>
            </a:extLst>
          </p:cNvPr>
          <p:cNvSpPr/>
          <p:nvPr userDrawn="1"/>
        </p:nvSpPr>
        <p:spPr>
          <a:xfrm>
            <a:off x="-394521" y="2334001"/>
            <a:ext cx="229577" cy="229577"/>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 name="Oval 12">
            <a:extLst>
              <a:ext uri="{FF2B5EF4-FFF2-40B4-BE49-F238E27FC236}">
                <a16:creationId xmlns:a16="http://schemas.microsoft.com/office/drawing/2014/main" id="{430852FC-1A40-4DDF-90EA-631AF8ED2651}"/>
              </a:ext>
            </a:extLst>
          </p:cNvPr>
          <p:cNvSpPr/>
          <p:nvPr userDrawn="1"/>
        </p:nvSpPr>
        <p:spPr>
          <a:xfrm>
            <a:off x="-394521" y="1713917"/>
            <a:ext cx="229577" cy="229577"/>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Oval 13">
            <a:extLst>
              <a:ext uri="{FF2B5EF4-FFF2-40B4-BE49-F238E27FC236}">
                <a16:creationId xmlns:a16="http://schemas.microsoft.com/office/drawing/2014/main" id="{7F328DB3-555F-48BC-A956-38F8A313E7CF}"/>
              </a:ext>
            </a:extLst>
          </p:cNvPr>
          <p:cNvSpPr/>
          <p:nvPr userDrawn="1"/>
        </p:nvSpPr>
        <p:spPr>
          <a:xfrm>
            <a:off x="-394521" y="2023959"/>
            <a:ext cx="229577" cy="229577"/>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Oval 14">
            <a:extLst>
              <a:ext uri="{FF2B5EF4-FFF2-40B4-BE49-F238E27FC236}">
                <a16:creationId xmlns:a16="http://schemas.microsoft.com/office/drawing/2014/main" id="{8BA9680E-296C-4E11-A8D4-6F5ACFCF7F93}"/>
              </a:ext>
            </a:extLst>
          </p:cNvPr>
          <p:cNvSpPr/>
          <p:nvPr userDrawn="1"/>
        </p:nvSpPr>
        <p:spPr>
          <a:xfrm>
            <a:off x="-394521" y="2644043"/>
            <a:ext cx="229577" cy="229577"/>
          </a:xfrm>
          <a:prstGeom prst="ellipse">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Oval 15">
            <a:extLst>
              <a:ext uri="{FF2B5EF4-FFF2-40B4-BE49-F238E27FC236}">
                <a16:creationId xmlns:a16="http://schemas.microsoft.com/office/drawing/2014/main" id="{3BC81476-0EA9-46C1-BF9E-14500F2DE601}"/>
              </a:ext>
            </a:extLst>
          </p:cNvPr>
          <p:cNvSpPr/>
          <p:nvPr userDrawn="1"/>
        </p:nvSpPr>
        <p:spPr>
          <a:xfrm>
            <a:off x="-394521" y="3802925"/>
            <a:ext cx="230400" cy="230400"/>
          </a:xfrm>
          <a:prstGeom prst="ellipse">
            <a:avLst/>
          </a:prstGeom>
          <a:solidFill>
            <a:srgbClr val="3F68A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7" name="Oval 16">
            <a:extLst>
              <a:ext uri="{FF2B5EF4-FFF2-40B4-BE49-F238E27FC236}">
                <a16:creationId xmlns:a16="http://schemas.microsoft.com/office/drawing/2014/main" id="{417EF92D-6697-44F0-9A9D-98B559DD0E13}"/>
              </a:ext>
            </a:extLst>
          </p:cNvPr>
          <p:cNvSpPr/>
          <p:nvPr userDrawn="1"/>
        </p:nvSpPr>
        <p:spPr>
          <a:xfrm>
            <a:off x="-394521" y="4113790"/>
            <a:ext cx="230400" cy="230400"/>
          </a:xfrm>
          <a:prstGeom prst="ellipse">
            <a:avLst/>
          </a:prstGeom>
          <a:solidFill>
            <a:srgbClr val="44B5C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8" name="Oval 17">
            <a:extLst>
              <a:ext uri="{FF2B5EF4-FFF2-40B4-BE49-F238E27FC236}">
                <a16:creationId xmlns:a16="http://schemas.microsoft.com/office/drawing/2014/main" id="{1FB16B5A-29E3-451A-9062-049C330D7888}"/>
              </a:ext>
            </a:extLst>
          </p:cNvPr>
          <p:cNvSpPr/>
          <p:nvPr userDrawn="1"/>
        </p:nvSpPr>
        <p:spPr>
          <a:xfrm>
            <a:off x="-394521" y="4424655"/>
            <a:ext cx="230400" cy="230400"/>
          </a:xfrm>
          <a:prstGeom prst="ellipse">
            <a:avLst/>
          </a:prstGeom>
          <a:solidFill>
            <a:srgbClr val="44D6A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Oval 18">
            <a:extLst>
              <a:ext uri="{FF2B5EF4-FFF2-40B4-BE49-F238E27FC236}">
                <a16:creationId xmlns:a16="http://schemas.microsoft.com/office/drawing/2014/main" id="{B1384C41-F1FF-49B5-8059-1DA629D8B47F}"/>
              </a:ext>
            </a:extLst>
          </p:cNvPr>
          <p:cNvSpPr/>
          <p:nvPr userDrawn="1"/>
        </p:nvSpPr>
        <p:spPr>
          <a:xfrm>
            <a:off x="-394521" y="4735520"/>
            <a:ext cx="230400" cy="230400"/>
          </a:xfrm>
          <a:prstGeom prst="ellipse">
            <a:avLst/>
          </a:prstGeom>
          <a:solidFill>
            <a:srgbClr val="7FDD7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0" name="Oval 19">
            <a:extLst>
              <a:ext uri="{FF2B5EF4-FFF2-40B4-BE49-F238E27FC236}">
                <a16:creationId xmlns:a16="http://schemas.microsoft.com/office/drawing/2014/main" id="{79470623-F879-4533-B440-0BA3CDCD59BC}"/>
              </a:ext>
            </a:extLst>
          </p:cNvPr>
          <p:cNvSpPr/>
          <p:nvPr userDrawn="1"/>
        </p:nvSpPr>
        <p:spPr>
          <a:xfrm>
            <a:off x="-394521" y="5046385"/>
            <a:ext cx="230400" cy="230400"/>
          </a:xfrm>
          <a:prstGeom prst="ellipse">
            <a:avLst/>
          </a:prstGeom>
          <a:solidFill>
            <a:srgbClr val="EACC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1" name="Oval 20">
            <a:extLst>
              <a:ext uri="{FF2B5EF4-FFF2-40B4-BE49-F238E27FC236}">
                <a16:creationId xmlns:a16="http://schemas.microsoft.com/office/drawing/2014/main" id="{DE8AA357-14EB-4FD6-A0A1-9915E5408445}"/>
              </a:ext>
            </a:extLst>
          </p:cNvPr>
          <p:cNvSpPr/>
          <p:nvPr userDrawn="1"/>
        </p:nvSpPr>
        <p:spPr>
          <a:xfrm>
            <a:off x="-394521" y="5357250"/>
            <a:ext cx="230400" cy="230400"/>
          </a:xfrm>
          <a:prstGeom prst="ellipse">
            <a:avLst/>
          </a:prstGeom>
          <a:solidFill>
            <a:srgbClr val="EF9B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2" name="Oval 21">
            <a:extLst>
              <a:ext uri="{FF2B5EF4-FFF2-40B4-BE49-F238E27FC236}">
                <a16:creationId xmlns:a16="http://schemas.microsoft.com/office/drawing/2014/main" id="{D334A920-A603-431D-B31C-7FB85DAE2CDA}"/>
              </a:ext>
            </a:extLst>
          </p:cNvPr>
          <p:cNvSpPr/>
          <p:nvPr userDrawn="1"/>
        </p:nvSpPr>
        <p:spPr>
          <a:xfrm>
            <a:off x="-394521" y="5668115"/>
            <a:ext cx="230400" cy="230400"/>
          </a:xfrm>
          <a:prstGeom prst="ellipse">
            <a:avLst/>
          </a:prstGeom>
          <a:solidFill>
            <a:srgbClr val="EF63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3" name="Oval 22">
            <a:extLst>
              <a:ext uri="{FF2B5EF4-FFF2-40B4-BE49-F238E27FC236}">
                <a16:creationId xmlns:a16="http://schemas.microsoft.com/office/drawing/2014/main" id="{507F04BA-F461-4A70-A60C-01EFC8E98716}"/>
              </a:ext>
            </a:extLst>
          </p:cNvPr>
          <p:cNvSpPr/>
          <p:nvPr userDrawn="1"/>
        </p:nvSpPr>
        <p:spPr>
          <a:xfrm>
            <a:off x="-394521" y="5978980"/>
            <a:ext cx="230400" cy="230400"/>
          </a:xfrm>
          <a:prstGeom prst="ellipse">
            <a:avLst/>
          </a:prstGeom>
          <a:solidFill>
            <a:srgbClr val="C963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4" name="Oval 23">
            <a:extLst>
              <a:ext uri="{FF2B5EF4-FFF2-40B4-BE49-F238E27FC236}">
                <a16:creationId xmlns:a16="http://schemas.microsoft.com/office/drawing/2014/main" id="{A9DB4398-81BF-40D0-97F3-816926FF6B60}"/>
              </a:ext>
            </a:extLst>
          </p:cNvPr>
          <p:cNvSpPr/>
          <p:nvPr userDrawn="1"/>
        </p:nvSpPr>
        <p:spPr>
          <a:xfrm>
            <a:off x="-394521" y="6289840"/>
            <a:ext cx="230400" cy="230400"/>
          </a:xfrm>
          <a:prstGeom prst="ellipse">
            <a:avLst/>
          </a:prstGeom>
          <a:solidFill>
            <a:srgbClr val="8E72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7" name="Freeform 5">
            <a:extLst>
              <a:ext uri="{FF2B5EF4-FFF2-40B4-BE49-F238E27FC236}">
                <a16:creationId xmlns:a16="http://schemas.microsoft.com/office/drawing/2014/main" id="{0F9F09AD-9CB7-4EF7-A2F9-9ED3E13CC816}"/>
              </a:ext>
            </a:extLst>
          </p:cNvPr>
          <p:cNvSpPr>
            <a:spLocks noEditPoints="1"/>
          </p:cNvSpPr>
          <p:nvPr userDrawn="1"/>
        </p:nvSpPr>
        <p:spPr bwMode="auto">
          <a:xfrm>
            <a:off x="1206500" y="6209380"/>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2" name="MSIPCMContentMarking" descr="{&quot;HashCode&quot;:-231024771,&quot;Placement&quot;:&quot;Footer&quot;}">
            <a:extLst>
              <a:ext uri="{FF2B5EF4-FFF2-40B4-BE49-F238E27FC236}">
                <a16:creationId xmlns:a16="http://schemas.microsoft.com/office/drawing/2014/main" id="{7BC2284E-95AB-45DB-A12C-B1A9F55ACB5C}"/>
              </a:ext>
            </a:extLst>
          </p:cNvPr>
          <p:cNvSpPr txBox="1"/>
          <p:nvPr userDrawn="1"/>
        </p:nvSpPr>
        <p:spPr>
          <a:xfrm>
            <a:off x="5263052" y="6595656"/>
            <a:ext cx="1665897" cy="262344"/>
          </a:xfrm>
          <a:prstGeom prst="rect">
            <a:avLst/>
          </a:prstGeom>
          <a:noFill/>
        </p:spPr>
        <p:txBody>
          <a:bodyPr vert="horz" wrap="square" lIns="0" tIns="0" rIns="0" bIns="0" rtlCol="0" anchor="ctr" anchorCtr="1">
            <a:noAutofit/>
          </a:bodyPr>
          <a:lstStyle/>
          <a:p>
            <a:pPr algn="ctr">
              <a:spcBef>
                <a:spcPts val="0"/>
              </a:spcBef>
              <a:spcAft>
                <a:spcPts val="0"/>
              </a:spcAft>
            </a:pPr>
            <a:r>
              <a:rPr lang="en-AU" sz="1000">
                <a:solidFill>
                  <a:srgbClr val="000000"/>
                </a:solidFill>
                <a:latin typeface="Calibri" panose="020F0502020204030204" pitchFamily="34" charset="0"/>
                <a:ea typeface="Roboto Light" panose="02000000000000000000" pitchFamily="2" charset="0"/>
              </a:rPr>
              <a:t>Classification: Confidential</a:t>
            </a:r>
            <a:endParaRPr lang="en-AU" sz="1000" dirty="0" err="1">
              <a:solidFill>
                <a:srgbClr val="000000"/>
              </a:solidFill>
              <a:latin typeface="Calibri" panose="020F0502020204030204" pitchFamily="34" charset="0"/>
              <a:ea typeface="Roboto Light" panose="02000000000000000000" pitchFamily="2" charset="0"/>
            </a:endParaRPr>
          </a:p>
        </p:txBody>
      </p:sp>
    </p:spTree>
    <p:extLst>
      <p:ext uri="{BB962C8B-B14F-4D97-AF65-F5344CB8AC3E}">
        <p14:creationId xmlns:p14="http://schemas.microsoft.com/office/powerpoint/2010/main" val="149624253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64" r:id="rId3"/>
    <p:sldLayoutId id="2147483666" r:id="rId4"/>
    <p:sldLayoutId id="2147483678"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7356" userDrawn="1">
          <p15:clr>
            <a:srgbClr val="5ACBF0"/>
          </p15:clr>
        </p15:guide>
        <p15:guide id="33" orient="horz" pos="3793" userDrawn="1">
          <p15:clr>
            <a:srgbClr val="5ACBF0"/>
          </p15:clr>
        </p15:guide>
        <p15:guide id="34" orient="horz" pos="315" userDrawn="1">
          <p15:clr>
            <a:srgbClr val="5ACBF0"/>
          </p15:clr>
        </p15:guide>
        <p15:guide id="35" pos="760" userDrawn="1">
          <p15:clr>
            <a:srgbClr val="5ACBF0"/>
          </p15:clr>
        </p15:guide>
        <p15:guide id="36" orient="horz" pos="822" userDrawn="1">
          <p15:clr>
            <a:srgbClr val="FBAE40"/>
          </p15:clr>
        </p15:guide>
        <p15:guide id="37" pos="4067" userDrawn="1">
          <p15:clr>
            <a:srgbClr val="FBAE4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A689-427A-4570-AB6C-61AC3B3F4786}"/>
              </a:ext>
            </a:extLst>
          </p:cNvPr>
          <p:cNvSpPr>
            <a:spLocks noGrp="1"/>
          </p:cNvSpPr>
          <p:nvPr>
            <p:ph type="ctrTitle"/>
          </p:nvPr>
        </p:nvSpPr>
        <p:spPr/>
        <p:txBody>
          <a:bodyPr/>
          <a:lstStyle/>
          <a:p>
            <a:r>
              <a:rPr lang="en-AU" dirty="0"/>
              <a:t>Category review: Chips</a:t>
            </a:r>
          </a:p>
        </p:txBody>
      </p:sp>
      <p:sp>
        <p:nvSpPr>
          <p:cNvPr id="3" name="Subtitle 2">
            <a:extLst>
              <a:ext uri="{FF2B5EF4-FFF2-40B4-BE49-F238E27FC236}">
                <a16:creationId xmlns:a16="http://schemas.microsoft.com/office/drawing/2014/main" id="{EA927627-6915-4275-B2FE-C4B2C0FCCCAF}"/>
              </a:ext>
            </a:extLst>
          </p:cNvPr>
          <p:cNvSpPr>
            <a:spLocks noGrp="1"/>
          </p:cNvSpPr>
          <p:nvPr>
            <p:ph type="subTitle" idx="1"/>
          </p:nvPr>
        </p:nvSpPr>
        <p:spPr/>
        <p:txBody>
          <a:bodyPr/>
          <a:lstStyle/>
          <a:p>
            <a:r>
              <a:rPr lang="en-AU" dirty="0"/>
              <a:t>Retail Analytics</a:t>
            </a:r>
          </a:p>
          <a:p>
            <a:endParaRPr lang="en-AU" dirty="0"/>
          </a:p>
        </p:txBody>
      </p:sp>
      <p:sp>
        <p:nvSpPr>
          <p:cNvPr id="4" name="Text Placeholder 3">
            <a:extLst>
              <a:ext uri="{FF2B5EF4-FFF2-40B4-BE49-F238E27FC236}">
                <a16:creationId xmlns:a16="http://schemas.microsoft.com/office/drawing/2014/main" id="{C2EEE1EB-5529-4FA4-98E8-7A820B9EBBCB}"/>
              </a:ext>
            </a:extLst>
          </p:cNvPr>
          <p:cNvSpPr>
            <a:spLocks noGrp="1"/>
          </p:cNvSpPr>
          <p:nvPr>
            <p:ph type="body" sz="quarter" idx="10"/>
          </p:nvPr>
        </p:nvSpPr>
        <p:spPr/>
        <p:txBody>
          <a:bodyPr/>
          <a:lstStyle/>
          <a:p>
            <a:r>
              <a:rPr lang="en-AU" dirty="0"/>
              <a:t>June 2020</a:t>
            </a:r>
          </a:p>
        </p:txBody>
      </p:sp>
      <p:grpSp>
        <p:nvGrpSpPr>
          <p:cNvPr id="8" name="Group 7">
            <a:extLst>
              <a:ext uri="{FF2B5EF4-FFF2-40B4-BE49-F238E27FC236}">
                <a16:creationId xmlns:a16="http://schemas.microsoft.com/office/drawing/2014/main" id="{62DE0454-0BA4-4386-B622-8EA467037A0C}"/>
              </a:ext>
            </a:extLst>
          </p:cNvPr>
          <p:cNvGrpSpPr/>
          <p:nvPr/>
        </p:nvGrpSpPr>
        <p:grpSpPr>
          <a:xfrm>
            <a:off x="12294760" y="5621533"/>
            <a:ext cx="1981965" cy="1236467"/>
            <a:chOff x="8857913" y="1025653"/>
            <a:chExt cx="1981965" cy="1236467"/>
          </a:xfrm>
        </p:grpSpPr>
        <p:sp>
          <p:nvSpPr>
            <p:cNvPr id="9" name="Rectangle 8">
              <a:extLst>
                <a:ext uri="{FF2B5EF4-FFF2-40B4-BE49-F238E27FC236}">
                  <a16:creationId xmlns:a16="http://schemas.microsoft.com/office/drawing/2014/main" id="{28F865C8-FAEC-405F-A99C-B9D8A0EB3A29}"/>
                </a:ext>
              </a:extLst>
            </p:cNvPr>
            <p:cNvSpPr/>
            <p:nvPr/>
          </p:nvSpPr>
          <p:spPr>
            <a:xfrm>
              <a:off x="8857914" y="1025653"/>
              <a:ext cx="1981964" cy="1236467"/>
            </a:xfrm>
            <a:prstGeom prst="rect">
              <a:avLst/>
            </a:prstGeom>
            <a:solidFill>
              <a:srgbClr val="FFFFFF"/>
            </a:solidFill>
            <a:ln>
              <a:solidFill>
                <a:srgbClr val="C7C5C4"/>
              </a:solidFill>
            </a:ln>
          </p:spPr>
          <p:style>
            <a:lnRef idx="2">
              <a:schemeClr val="accent1">
                <a:shade val="50000"/>
              </a:schemeClr>
            </a:lnRef>
            <a:fillRef idx="1">
              <a:schemeClr val="accent1"/>
            </a:fillRef>
            <a:effectRef idx="0">
              <a:schemeClr val="accent1"/>
            </a:effectRef>
            <a:fontRef idx="minor">
              <a:schemeClr val="lt1"/>
            </a:fontRef>
          </p:style>
          <p:txBody>
            <a:bodyPr tIns="468000" rtlCol="0" anchor="t"/>
            <a:lstStyle/>
            <a:p>
              <a:r>
                <a:rPr lang="en-AU" sz="1000" dirty="0">
                  <a:solidFill>
                    <a:srgbClr val="EF9B47"/>
                  </a:solidFill>
                  <a:latin typeface="Roboto Medium" panose="02000000000000000000" pitchFamily="2" charset="0"/>
                  <a:ea typeface="Roboto Light" panose="02000000000000000000" pitchFamily="2" charset="0"/>
                </a:rPr>
                <a:t>Brand note:</a:t>
              </a:r>
              <a:r>
                <a:rPr lang="en-AU" sz="1000" dirty="0">
                  <a:solidFill>
                    <a:srgbClr val="000005"/>
                  </a:solidFill>
                  <a:latin typeface="Roboto Light" panose="02000000000000000000" pitchFamily="2" charset="0"/>
                  <a:ea typeface="Roboto Light" panose="02000000000000000000" pitchFamily="2" charset="0"/>
                </a:rPr>
                <a:t> If client logo is not required, use alternate title page layout </a:t>
              </a:r>
              <a:r>
                <a:rPr lang="en-AU" sz="1000" dirty="0">
                  <a:solidFill>
                    <a:srgbClr val="000005"/>
                  </a:solidFill>
                  <a:latin typeface="Roboto Medium" panose="02000000000000000000" pitchFamily="2" charset="0"/>
                  <a:ea typeface="Roboto Light" panose="02000000000000000000" pitchFamily="2" charset="0"/>
                </a:rPr>
                <a:t>right click slide thumbnail </a:t>
              </a:r>
              <a:r>
                <a:rPr lang="en-AU" sz="1000" dirty="0">
                  <a:solidFill>
                    <a:srgbClr val="000005"/>
                  </a:solidFill>
                  <a:latin typeface="Roboto Light" panose="02000000000000000000" pitchFamily="2" charset="0"/>
                  <a:ea typeface="Roboto Light" panose="02000000000000000000" pitchFamily="2" charset="0"/>
                </a:rPr>
                <a:t>&gt;</a:t>
              </a:r>
              <a:r>
                <a:rPr lang="en-AU" sz="1000" dirty="0">
                  <a:solidFill>
                    <a:srgbClr val="000005"/>
                  </a:solidFill>
                  <a:latin typeface="Roboto Medium" panose="02000000000000000000" pitchFamily="2" charset="0"/>
                  <a:ea typeface="Roboto Light" panose="02000000000000000000" pitchFamily="2" charset="0"/>
                </a:rPr>
                <a:t> Layout </a:t>
              </a:r>
              <a:r>
                <a:rPr lang="en-AU" sz="1000" dirty="0">
                  <a:solidFill>
                    <a:srgbClr val="000005"/>
                  </a:solidFill>
                  <a:latin typeface="Roboto Light" panose="02000000000000000000" pitchFamily="2" charset="0"/>
                  <a:ea typeface="Roboto Light" panose="02000000000000000000" pitchFamily="2" charset="0"/>
                </a:rPr>
                <a:t>&gt;</a:t>
              </a:r>
              <a:r>
                <a:rPr lang="en-AU" sz="1000" dirty="0">
                  <a:solidFill>
                    <a:srgbClr val="000005"/>
                  </a:solidFill>
                  <a:latin typeface="Roboto Medium" panose="02000000000000000000" pitchFamily="2" charset="0"/>
                  <a:ea typeface="Roboto Light" panose="02000000000000000000" pitchFamily="2" charset="0"/>
                </a:rPr>
                <a:t> Title</a:t>
              </a:r>
              <a:endParaRPr lang="en-US" sz="1000" dirty="0">
                <a:solidFill>
                  <a:srgbClr val="000005"/>
                </a:solidFill>
                <a:latin typeface="Roboto Medium" panose="02000000000000000000" pitchFamily="2" charset="0"/>
                <a:ea typeface="Roboto Light" panose="02000000000000000000" pitchFamily="2" charset="0"/>
              </a:endParaRPr>
            </a:p>
          </p:txBody>
        </p:sp>
        <p:grpSp>
          <p:nvGrpSpPr>
            <p:cNvPr id="10" name="Group 4">
              <a:extLst>
                <a:ext uri="{FF2B5EF4-FFF2-40B4-BE49-F238E27FC236}">
                  <a16:creationId xmlns:a16="http://schemas.microsoft.com/office/drawing/2014/main" id="{1390E5FF-ED06-4ED3-A2A7-5F6C5ED46959}"/>
                </a:ext>
              </a:extLst>
            </p:cNvPr>
            <p:cNvGrpSpPr>
              <a:grpSpLocks noChangeAspect="1"/>
            </p:cNvGrpSpPr>
            <p:nvPr/>
          </p:nvGrpSpPr>
          <p:grpSpPr bwMode="auto">
            <a:xfrm>
              <a:off x="8857913" y="1025653"/>
              <a:ext cx="356123" cy="320040"/>
              <a:chOff x="2932" y="1344"/>
              <a:chExt cx="1816" cy="1632"/>
            </a:xfrm>
            <a:solidFill>
              <a:srgbClr val="C7C5C4"/>
            </a:solidFill>
          </p:grpSpPr>
          <p:sp>
            <p:nvSpPr>
              <p:cNvPr id="11" name="Freeform 5">
                <a:extLst>
                  <a:ext uri="{FF2B5EF4-FFF2-40B4-BE49-F238E27FC236}">
                    <a16:creationId xmlns:a16="http://schemas.microsoft.com/office/drawing/2014/main" id="{75BEA090-4BDD-46F9-836F-61DC4A390EAA}"/>
                  </a:ext>
                </a:extLst>
              </p:cNvPr>
              <p:cNvSpPr>
                <a:spLocks noEditPoints="1"/>
              </p:cNvSpPr>
              <p:nvPr/>
            </p:nvSpPr>
            <p:spPr bwMode="auto">
              <a:xfrm>
                <a:off x="2932" y="1344"/>
                <a:ext cx="1806" cy="1622"/>
              </a:xfrm>
              <a:custGeom>
                <a:avLst/>
                <a:gdLst>
                  <a:gd name="T0" fmla="*/ 74 w 1806"/>
                  <a:gd name="T1" fmla="*/ 1448 h 1622"/>
                  <a:gd name="T2" fmla="*/ 231 w 1806"/>
                  <a:gd name="T3" fmla="*/ 1530 h 1622"/>
                  <a:gd name="T4" fmla="*/ 401 w 1806"/>
                  <a:gd name="T5" fmla="*/ 1588 h 1622"/>
                  <a:gd name="T6" fmla="*/ 583 w 1806"/>
                  <a:gd name="T7" fmla="*/ 1618 h 1622"/>
                  <a:gd name="T8" fmla="*/ 736 w 1806"/>
                  <a:gd name="T9" fmla="*/ 1620 h 1622"/>
                  <a:gd name="T10" fmla="*/ 960 w 1806"/>
                  <a:gd name="T11" fmla="*/ 1586 h 1622"/>
                  <a:gd name="T12" fmla="*/ 1167 w 1806"/>
                  <a:gd name="T13" fmla="*/ 1512 h 1622"/>
                  <a:gd name="T14" fmla="*/ 1353 w 1806"/>
                  <a:gd name="T15" fmla="*/ 1398 h 1622"/>
                  <a:gd name="T16" fmla="*/ 1513 w 1806"/>
                  <a:gd name="T17" fmla="*/ 1254 h 1622"/>
                  <a:gd name="T18" fmla="*/ 1644 w 1806"/>
                  <a:gd name="T19" fmla="*/ 1080 h 1622"/>
                  <a:gd name="T20" fmla="*/ 1738 w 1806"/>
                  <a:gd name="T21" fmla="*/ 884 h 1622"/>
                  <a:gd name="T22" fmla="*/ 1794 w 1806"/>
                  <a:gd name="T23" fmla="*/ 668 h 1622"/>
                  <a:gd name="T24" fmla="*/ 1806 w 1806"/>
                  <a:gd name="T25" fmla="*/ 496 h 1622"/>
                  <a:gd name="T26" fmla="*/ 1776 w 1806"/>
                  <a:gd name="T27" fmla="*/ 238 h 1622"/>
                  <a:gd name="T28" fmla="*/ 1692 w 1806"/>
                  <a:gd name="T29" fmla="*/ 0 h 1622"/>
                  <a:gd name="T30" fmla="*/ 1437 w 1806"/>
                  <a:gd name="T31" fmla="*/ 1044 h 1622"/>
                  <a:gd name="T32" fmla="*/ 1421 w 1806"/>
                  <a:gd name="T33" fmla="*/ 1126 h 1622"/>
                  <a:gd name="T34" fmla="*/ 1375 w 1806"/>
                  <a:gd name="T35" fmla="*/ 1192 h 1622"/>
                  <a:gd name="T36" fmla="*/ 1309 w 1806"/>
                  <a:gd name="T37" fmla="*/ 1238 h 1622"/>
                  <a:gd name="T38" fmla="*/ 1227 w 1806"/>
                  <a:gd name="T39" fmla="*/ 1254 h 1622"/>
                  <a:gd name="T40" fmla="*/ 1163 w 1806"/>
                  <a:gd name="T41" fmla="*/ 1246 h 1622"/>
                  <a:gd name="T42" fmla="*/ 1092 w 1806"/>
                  <a:gd name="T43" fmla="*/ 1206 h 1622"/>
                  <a:gd name="T44" fmla="*/ 1040 w 1806"/>
                  <a:gd name="T45" fmla="*/ 1144 h 1622"/>
                  <a:gd name="T46" fmla="*/ 1016 w 1806"/>
                  <a:gd name="T47" fmla="*/ 1066 h 1622"/>
                  <a:gd name="T48" fmla="*/ 1018 w 1806"/>
                  <a:gd name="T49" fmla="*/ 1000 h 1622"/>
                  <a:gd name="T50" fmla="*/ 1050 w 1806"/>
                  <a:gd name="T51" fmla="*/ 926 h 1622"/>
                  <a:gd name="T52" fmla="*/ 1108 w 1806"/>
                  <a:gd name="T53" fmla="*/ 868 h 1622"/>
                  <a:gd name="T54" fmla="*/ 1183 w 1806"/>
                  <a:gd name="T55" fmla="*/ 836 h 1622"/>
                  <a:gd name="T56" fmla="*/ 1249 w 1806"/>
                  <a:gd name="T57" fmla="*/ 834 h 1622"/>
                  <a:gd name="T58" fmla="*/ 1327 w 1806"/>
                  <a:gd name="T59" fmla="*/ 858 h 1622"/>
                  <a:gd name="T60" fmla="*/ 1389 w 1806"/>
                  <a:gd name="T61" fmla="*/ 910 h 1622"/>
                  <a:gd name="T62" fmla="*/ 1429 w 1806"/>
                  <a:gd name="T63" fmla="*/ 980 h 1622"/>
                  <a:gd name="T64" fmla="*/ 1437 w 1806"/>
                  <a:gd name="T65" fmla="*/ 1044 h 1622"/>
                  <a:gd name="T66" fmla="*/ 1030 w 1806"/>
                  <a:gd name="T67" fmla="*/ 264 h 1622"/>
                  <a:gd name="T68" fmla="*/ 1092 w 1806"/>
                  <a:gd name="T69" fmla="*/ 416 h 1622"/>
                  <a:gd name="T70" fmla="*/ 1092 w 1806"/>
                  <a:gd name="T71" fmla="*/ 576 h 1622"/>
                  <a:gd name="T72" fmla="*/ 1030 w 1806"/>
                  <a:gd name="T73" fmla="*/ 728 h 1622"/>
                  <a:gd name="T74" fmla="*/ 944 w 1806"/>
                  <a:gd name="T75" fmla="*/ 824 h 1622"/>
                  <a:gd name="T76" fmla="*/ 798 w 1806"/>
                  <a:gd name="T77" fmla="*/ 900 h 1622"/>
                  <a:gd name="T78" fmla="*/ 637 w 1806"/>
                  <a:gd name="T79" fmla="*/ 916 h 1622"/>
                  <a:gd name="T80" fmla="*/ 481 w 1806"/>
                  <a:gd name="T81" fmla="*/ 870 h 1622"/>
                  <a:gd name="T82" fmla="*/ 379 w 1806"/>
                  <a:gd name="T83" fmla="*/ 794 h 1622"/>
                  <a:gd name="T84" fmla="*/ 285 w 1806"/>
                  <a:gd name="T85" fmla="*/ 654 h 1622"/>
                  <a:gd name="T86" fmla="*/ 255 w 1806"/>
                  <a:gd name="T87" fmla="*/ 496 h 1622"/>
                  <a:gd name="T88" fmla="*/ 285 w 1806"/>
                  <a:gd name="T89" fmla="*/ 336 h 1622"/>
                  <a:gd name="T90" fmla="*/ 379 w 1806"/>
                  <a:gd name="T91" fmla="*/ 198 h 1622"/>
                  <a:gd name="T92" fmla="*/ 481 w 1806"/>
                  <a:gd name="T93" fmla="*/ 122 h 1622"/>
                  <a:gd name="T94" fmla="*/ 637 w 1806"/>
                  <a:gd name="T95" fmla="*/ 76 h 1622"/>
                  <a:gd name="T96" fmla="*/ 798 w 1806"/>
                  <a:gd name="T97" fmla="*/ 90 h 1622"/>
                  <a:gd name="T98" fmla="*/ 944 w 1806"/>
                  <a:gd name="T99" fmla="*/ 168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6" h="1622">
                    <a:moveTo>
                      <a:pt x="0" y="1398"/>
                    </a:moveTo>
                    <a:lnTo>
                      <a:pt x="0" y="1398"/>
                    </a:lnTo>
                    <a:lnTo>
                      <a:pt x="36" y="1424"/>
                    </a:lnTo>
                    <a:lnTo>
                      <a:pt x="74" y="1448"/>
                    </a:lnTo>
                    <a:lnTo>
                      <a:pt x="112" y="1470"/>
                    </a:lnTo>
                    <a:lnTo>
                      <a:pt x="150" y="1492"/>
                    </a:lnTo>
                    <a:lnTo>
                      <a:pt x="190" y="1512"/>
                    </a:lnTo>
                    <a:lnTo>
                      <a:pt x="231" y="1530"/>
                    </a:lnTo>
                    <a:lnTo>
                      <a:pt x="273" y="1548"/>
                    </a:lnTo>
                    <a:lnTo>
                      <a:pt x="315" y="1562"/>
                    </a:lnTo>
                    <a:lnTo>
                      <a:pt x="357" y="1576"/>
                    </a:lnTo>
                    <a:lnTo>
                      <a:pt x="401" y="1588"/>
                    </a:lnTo>
                    <a:lnTo>
                      <a:pt x="445" y="1598"/>
                    </a:lnTo>
                    <a:lnTo>
                      <a:pt x="491" y="1608"/>
                    </a:lnTo>
                    <a:lnTo>
                      <a:pt x="537" y="1614"/>
                    </a:lnTo>
                    <a:lnTo>
                      <a:pt x="583" y="1618"/>
                    </a:lnTo>
                    <a:lnTo>
                      <a:pt x="629" y="1622"/>
                    </a:lnTo>
                    <a:lnTo>
                      <a:pt x="677" y="1622"/>
                    </a:lnTo>
                    <a:lnTo>
                      <a:pt x="677" y="1622"/>
                    </a:lnTo>
                    <a:lnTo>
                      <a:pt x="736" y="1620"/>
                    </a:lnTo>
                    <a:lnTo>
                      <a:pt x="794" y="1616"/>
                    </a:lnTo>
                    <a:lnTo>
                      <a:pt x="850" y="1610"/>
                    </a:lnTo>
                    <a:lnTo>
                      <a:pt x="904" y="1600"/>
                    </a:lnTo>
                    <a:lnTo>
                      <a:pt x="960" y="1586"/>
                    </a:lnTo>
                    <a:lnTo>
                      <a:pt x="1012" y="1572"/>
                    </a:lnTo>
                    <a:lnTo>
                      <a:pt x="1066" y="1554"/>
                    </a:lnTo>
                    <a:lnTo>
                      <a:pt x="1116" y="1534"/>
                    </a:lnTo>
                    <a:lnTo>
                      <a:pt x="1167" y="1512"/>
                    </a:lnTo>
                    <a:lnTo>
                      <a:pt x="1215" y="1486"/>
                    </a:lnTo>
                    <a:lnTo>
                      <a:pt x="1263" y="1460"/>
                    </a:lnTo>
                    <a:lnTo>
                      <a:pt x="1309" y="1430"/>
                    </a:lnTo>
                    <a:lnTo>
                      <a:pt x="1353" y="1398"/>
                    </a:lnTo>
                    <a:lnTo>
                      <a:pt x="1395" y="1366"/>
                    </a:lnTo>
                    <a:lnTo>
                      <a:pt x="1437" y="1330"/>
                    </a:lnTo>
                    <a:lnTo>
                      <a:pt x="1475" y="1292"/>
                    </a:lnTo>
                    <a:lnTo>
                      <a:pt x="1513" y="1254"/>
                    </a:lnTo>
                    <a:lnTo>
                      <a:pt x="1549" y="1212"/>
                    </a:lnTo>
                    <a:lnTo>
                      <a:pt x="1581" y="1170"/>
                    </a:lnTo>
                    <a:lnTo>
                      <a:pt x="1614" y="1126"/>
                    </a:lnTo>
                    <a:lnTo>
                      <a:pt x="1644" y="1080"/>
                    </a:lnTo>
                    <a:lnTo>
                      <a:pt x="1670" y="1032"/>
                    </a:lnTo>
                    <a:lnTo>
                      <a:pt x="1696" y="984"/>
                    </a:lnTo>
                    <a:lnTo>
                      <a:pt x="1718" y="934"/>
                    </a:lnTo>
                    <a:lnTo>
                      <a:pt x="1738" y="884"/>
                    </a:lnTo>
                    <a:lnTo>
                      <a:pt x="1756" y="830"/>
                    </a:lnTo>
                    <a:lnTo>
                      <a:pt x="1770" y="778"/>
                    </a:lnTo>
                    <a:lnTo>
                      <a:pt x="1784" y="722"/>
                    </a:lnTo>
                    <a:lnTo>
                      <a:pt x="1794" y="668"/>
                    </a:lnTo>
                    <a:lnTo>
                      <a:pt x="1800" y="612"/>
                    </a:lnTo>
                    <a:lnTo>
                      <a:pt x="1804" y="554"/>
                    </a:lnTo>
                    <a:lnTo>
                      <a:pt x="1806" y="496"/>
                    </a:lnTo>
                    <a:lnTo>
                      <a:pt x="1806" y="496"/>
                    </a:lnTo>
                    <a:lnTo>
                      <a:pt x="1804" y="430"/>
                    </a:lnTo>
                    <a:lnTo>
                      <a:pt x="1798" y="364"/>
                    </a:lnTo>
                    <a:lnTo>
                      <a:pt x="1790" y="300"/>
                    </a:lnTo>
                    <a:lnTo>
                      <a:pt x="1776" y="238"/>
                    </a:lnTo>
                    <a:lnTo>
                      <a:pt x="1760" y="176"/>
                    </a:lnTo>
                    <a:lnTo>
                      <a:pt x="1740" y="116"/>
                    </a:lnTo>
                    <a:lnTo>
                      <a:pt x="1718" y="58"/>
                    </a:lnTo>
                    <a:lnTo>
                      <a:pt x="1692" y="0"/>
                    </a:lnTo>
                    <a:lnTo>
                      <a:pt x="0" y="0"/>
                    </a:lnTo>
                    <a:lnTo>
                      <a:pt x="0" y="1398"/>
                    </a:lnTo>
                    <a:close/>
                    <a:moveTo>
                      <a:pt x="1437" y="1044"/>
                    </a:moveTo>
                    <a:lnTo>
                      <a:pt x="1437" y="1044"/>
                    </a:lnTo>
                    <a:lnTo>
                      <a:pt x="1437" y="1066"/>
                    </a:lnTo>
                    <a:lnTo>
                      <a:pt x="1433" y="1086"/>
                    </a:lnTo>
                    <a:lnTo>
                      <a:pt x="1429" y="1106"/>
                    </a:lnTo>
                    <a:lnTo>
                      <a:pt x="1421" y="1126"/>
                    </a:lnTo>
                    <a:lnTo>
                      <a:pt x="1413" y="1144"/>
                    </a:lnTo>
                    <a:lnTo>
                      <a:pt x="1401" y="1162"/>
                    </a:lnTo>
                    <a:lnTo>
                      <a:pt x="1389" y="1178"/>
                    </a:lnTo>
                    <a:lnTo>
                      <a:pt x="1375" y="1192"/>
                    </a:lnTo>
                    <a:lnTo>
                      <a:pt x="1361" y="1206"/>
                    </a:lnTo>
                    <a:lnTo>
                      <a:pt x="1345" y="1218"/>
                    </a:lnTo>
                    <a:lnTo>
                      <a:pt x="1327" y="1230"/>
                    </a:lnTo>
                    <a:lnTo>
                      <a:pt x="1309" y="1238"/>
                    </a:lnTo>
                    <a:lnTo>
                      <a:pt x="1289" y="1246"/>
                    </a:lnTo>
                    <a:lnTo>
                      <a:pt x="1269" y="1250"/>
                    </a:lnTo>
                    <a:lnTo>
                      <a:pt x="1249" y="1254"/>
                    </a:lnTo>
                    <a:lnTo>
                      <a:pt x="1227" y="1254"/>
                    </a:lnTo>
                    <a:lnTo>
                      <a:pt x="1227" y="1254"/>
                    </a:lnTo>
                    <a:lnTo>
                      <a:pt x="1205" y="1254"/>
                    </a:lnTo>
                    <a:lnTo>
                      <a:pt x="1183" y="1250"/>
                    </a:lnTo>
                    <a:lnTo>
                      <a:pt x="1163" y="1246"/>
                    </a:lnTo>
                    <a:lnTo>
                      <a:pt x="1145" y="1238"/>
                    </a:lnTo>
                    <a:lnTo>
                      <a:pt x="1124" y="1230"/>
                    </a:lnTo>
                    <a:lnTo>
                      <a:pt x="1108" y="1218"/>
                    </a:lnTo>
                    <a:lnTo>
                      <a:pt x="1092" y="1206"/>
                    </a:lnTo>
                    <a:lnTo>
                      <a:pt x="1076" y="1192"/>
                    </a:lnTo>
                    <a:lnTo>
                      <a:pt x="1062" y="1178"/>
                    </a:lnTo>
                    <a:lnTo>
                      <a:pt x="1050" y="1162"/>
                    </a:lnTo>
                    <a:lnTo>
                      <a:pt x="1040" y="1144"/>
                    </a:lnTo>
                    <a:lnTo>
                      <a:pt x="1030" y="1126"/>
                    </a:lnTo>
                    <a:lnTo>
                      <a:pt x="1024" y="1106"/>
                    </a:lnTo>
                    <a:lnTo>
                      <a:pt x="1018" y="1086"/>
                    </a:lnTo>
                    <a:lnTo>
                      <a:pt x="1016" y="1066"/>
                    </a:lnTo>
                    <a:lnTo>
                      <a:pt x="1014" y="1044"/>
                    </a:lnTo>
                    <a:lnTo>
                      <a:pt x="1014" y="1044"/>
                    </a:lnTo>
                    <a:lnTo>
                      <a:pt x="1016" y="1022"/>
                    </a:lnTo>
                    <a:lnTo>
                      <a:pt x="1018" y="1000"/>
                    </a:lnTo>
                    <a:lnTo>
                      <a:pt x="1024" y="980"/>
                    </a:lnTo>
                    <a:lnTo>
                      <a:pt x="1030" y="962"/>
                    </a:lnTo>
                    <a:lnTo>
                      <a:pt x="1040" y="942"/>
                    </a:lnTo>
                    <a:lnTo>
                      <a:pt x="1050" y="926"/>
                    </a:lnTo>
                    <a:lnTo>
                      <a:pt x="1062" y="910"/>
                    </a:lnTo>
                    <a:lnTo>
                      <a:pt x="1076" y="894"/>
                    </a:lnTo>
                    <a:lnTo>
                      <a:pt x="1092" y="880"/>
                    </a:lnTo>
                    <a:lnTo>
                      <a:pt x="1108" y="868"/>
                    </a:lnTo>
                    <a:lnTo>
                      <a:pt x="1124" y="858"/>
                    </a:lnTo>
                    <a:lnTo>
                      <a:pt x="1145" y="848"/>
                    </a:lnTo>
                    <a:lnTo>
                      <a:pt x="1163" y="842"/>
                    </a:lnTo>
                    <a:lnTo>
                      <a:pt x="1183" y="836"/>
                    </a:lnTo>
                    <a:lnTo>
                      <a:pt x="1205" y="834"/>
                    </a:lnTo>
                    <a:lnTo>
                      <a:pt x="1227" y="832"/>
                    </a:lnTo>
                    <a:lnTo>
                      <a:pt x="1227" y="832"/>
                    </a:lnTo>
                    <a:lnTo>
                      <a:pt x="1249" y="834"/>
                    </a:lnTo>
                    <a:lnTo>
                      <a:pt x="1269" y="836"/>
                    </a:lnTo>
                    <a:lnTo>
                      <a:pt x="1289" y="842"/>
                    </a:lnTo>
                    <a:lnTo>
                      <a:pt x="1309" y="848"/>
                    </a:lnTo>
                    <a:lnTo>
                      <a:pt x="1327" y="858"/>
                    </a:lnTo>
                    <a:lnTo>
                      <a:pt x="1345" y="868"/>
                    </a:lnTo>
                    <a:lnTo>
                      <a:pt x="1361" y="880"/>
                    </a:lnTo>
                    <a:lnTo>
                      <a:pt x="1375" y="894"/>
                    </a:lnTo>
                    <a:lnTo>
                      <a:pt x="1389" y="910"/>
                    </a:lnTo>
                    <a:lnTo>
                      <a:pt x="1401" y="926"/>
                    </a:lnTo>
                    <a:lnTo>
                      <a:pt x="1413" y="942"/>
                    </a:lnTo>
                    <a:lnTo>
                      <a:pt x="1421" y="962"/>
                    </a:lnTo>
                    <a:lnTo>
                      <a:pt x="1429" y="980"/>
                    </a:lnTo>
                    <a:lnTo>
                      <a:pt x="1433" y="1000"/>
                    </a:lnTo>
                    <a:lnTo>
                      <a:pt x="1437" y="1022"/>
                    </a:lnTo>
                    <a:lnTo>
                      <a:pt x="1437" y="1044"/>
                    </a:lnTo>
                    <a:lnTo>
                      <a:pt x="1437" y="1044"/>
                    </a:lnTo>
                    <a:close/>
                    <a:moveTo>
                      <a:pt x="976" y="198"/>
                    </a:moveTo>
                    <a:lnTo>
                      <a:pt x="976" y="198"/>
                    </a:lnTo>
                    <a:lnTo>
                      <a:pt x="1006" y="230"/>
                    </a:lnTo>
                    <a:lnTo>
                      <a:pt x="1030" y="264"/>
                    </a:lnTo>
                    <a:lnTo>
                      <a:pt x="1052" y="300"/>
                    </a:lnTo>
                    <a:lnTo>
                      <a:pt x="1070" y="336"/>
                    </a:lnTo>
                    <a:lnTo>
                      <a:pt x="1082" y="376"/>
                    </a:lnTo>
                    <a:lnTo>
                      <a:pt x="1092" y="416"/>
                    </a:lnTo>
                    <a:lnTo>
                      <a:pt x="1098" y="456"/>
                    </a:lnTo>
                    <a:lnTo>
                      <a:pt x="1100" y="496"/>
                    </a:lnTo>
                    <a:lnTo>
                      <a:pt x="1098" y="536"/>
                    </a:lnTo>
                    <a:lnTo>
                      <a:pt x="1092" y="576"/>
                    </a:lnTo>
                    <a:lnTo>
                      <a:pt x="1082" y="616"/>
                    </a:lnTo>
                    <a:lnTo>
                      <a:pt x="1070" y="654"/>
                    </a:lnTo>
                    <a:lnTo>
                      <a:pt x="1052" y="692"/>
                    </a:lnTo>
                    <a:lnTo>
                      <a:pt x="1030" y="728"/>
                    </a:lnTo>
                    <a:lnTo>
                      <a:pt x="1006" y="762"/>
                    </a:lnTo>
                    <a:lnTo>
                      <a:pt x="976" y="794"/>
                    </a:lnTo>
                    <a:lnTo>
                      <a:pt x="976" y="794"/>
                    </a:lnTo>
                    <a:lnTo>
                      <a:pt x="944" y="824"/>
                    </a:lnTo>
                    <a:lnTo>
                      <a:pt x="910" y="848"/>
                    </a:lnTo>
                    <a:lnTo>
                      <a:pt x="874" y="870"/>
                    </a:lnTo>
                    <a:lnTo>
                      <a:pt x="836" y="888"/>
                    </a:lnTo>
                    <a:lnTo>
                      <a:pt x="798" y="900"/>
                    </a:lnTo>
                    <a:lnTo>
                      <a:pt x="758" y="910"/>
                    </a:lnTo>
                    <a:lnTo>
                      <a:pt x="718" y="916"/>
                    </a:lnTo>
                    <a:lnTo>
                      <a:pt x="677" y="918"/>
                    </a:lnTo>
                    <a:lnTo>
                      <a:pt x="637" y="916"/>
                    </a:lnTo>
                    <a:lnTo>
                      <a:pt x="597" y="910"/>
                    </a:lnTo>
                    <a:lnTo>
                      <a:pt x="557" y="900"/>
                    </a:lnTo>
                    <a:lnTo>
                      <a:pt x="517" y="888"/>
                    </a:lnTo>
                    <a:lnTo>
                      <a:pt x="481" y="870"/>
                    </a:lnTo>
                    <a:lnTo>
                      <a:pt x="445" y="848"/>
                    </a:lnTo>
                    <a:lnTo>
                      <a:pt x="411" y="824"/>
                    </a:lnTo>
                    <a:lnTo>
                      <a:pt x="379" y="794"/>
                    </a:lnTo>
                    <a:lnTo>
                      <a:pt x="379" y="794"/>
                    </a:lnTo>
                    <a:lnTo>
                      <a:pt x="349" y="762"/>
                    </a:lnTo>
                    <a:lnTo>
                      <a:pt x="325" y="728"/>
                    </a:lnTo>
                    <a:lnTo>
                      <a:pt x="303" y="692"/>
                    </a:lnTo>
                    <a:lnTo>
                      <a:pt x="285" y="654"/>
                    </a:lnTo>
                    <a:lnTo>
                      <a:pt x="271" y="616"/>
                    </a:lnTo>
                    <a:lnTo>
                      <a:pt x="263" y="576"/>
                    </a:lnTo>
                    <a:lnTo>
                      <a:pt x="257" y="536"/>
                    </a:lnTo>
                    <a:lnTo>
                      <a:pt x="255" y="496"/>
                    </a:lnTo>
                    <a:lnTo>
                      <a:pt x="257" y="456"/>
                    </a:lnTo>
                    <a:lnTo>
                      <a:pt x="263" y="416"/>
                    </a:lnTo>
                    <a:lnTo>
                      <a:pt x="271" y="376"/>
                    </a:lnTo>
                    <a:lnTo>
                      <a:pt x="285" y="336"/>
                    </a:lnTo>
                    <a:lnTo>
                      <a:pt x="303" y="300"/>
                    </a:lnTo>
                    <a:lnTo>
                      <a:pt x="325" y="264"/>
                    </a:lnTo>
                    <a:lnTo>
                      <a:pt x="349" y="230"/>
                    </a:lnTo>
                    <a:lnTo>
                      <a:pt x="379" y="198"/>
                    </a:lnTo>
                    <a:lnTo>
                      <a:pt x="379" y="198"/>
                    </a:lnTo>
                    <a:lnTo>
                      <a:pt x="411" y="168"/>
                    </a:lnTo>
                    <a:lnTo>
                      <a:pt x="445" y="144"/>
                    </a:lnTo>
                    <a:lnTo>
                      <a:pt x="481" y="122"/>
                    </a:lnTo>
                    <a:lnTo>
                      <a:pt x="517" y="104"/>
                    </a:lnTo>
                    <a:lnTo>
                      <a:pt x="557" y="90"/>
                    </a:lnTo>
                    <a:lnTo>
                      <a:pt x="597" y="82"/>
                    </a:lnTo>
                    <a:lnTo>
                      <a:pt x="637" y="76"/>
                    </a:lnTo>
                    <a:lnTo>
                      <a:pt x="677" y="74"/>
                    </a:lnTo>
                    <a:lnTo>
                      <a:pt x="718" y="76"/>
                    </a:lnTo>
                    <a:lnTo>
                      <a:pt x="758" y="82"/>
                    </a:lnTo>
                    <a:lnTo>
                      <a:pt x="798" y="90"/>
                    </a:lnTo>
                    <a:lnTo>
                      <a:pt x="836" y="104"/>
                    </a:lnTo>
                    <a:lnTo>
                      <a:pt x="874" y="122"/>
                    </a:lnTo>
                    <a:lnTo>
                      <a:pt x="910" y="144"/>
                    </a:lnTo>
                    <a:lnTo>
                      <a:pt x="944" y="168"/>
                    </a:lnTo>
                    <a:lnTo>
                      <a:pt x="976" y="198"/>
                    </a:lnTo>
                    <a:lnTo>
                      <a:pt x="976" y="198"/>
                    </a:lnTo>
                    <a:close/>
                  </a:path>
                </a:pathLst>
              </a:custGeom>
              <a:solidFill>
                <a:srgbClr val="C7C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endParaRPr lang="en-AU"/>
              </a:p>
            </p:txBody>
          </p:sp>
          <p:sp>
            <p:nvSpPr>
              <p:cNvPr id="12" name="Freeform 6">
                <a:extLst>
                  <a:ext uri="{FF2B5EF4-FFF2-40B4-BE49-F238E27FC236}">
                    <a16:creationId xmlns:a16="http://schemas.microsoft.com/office/drawing/2014/main" id="{292C9998-AD07-4460-83CC-108E7A6FF05E}"/>
                  </a:ext>
                </a:extLst>
              </p:cNvPr>
              <p:cNvSpPr>
                <a:spLocks/>
              </p:cNvSpPr>
              <p:nvPr/>
            </p:nvSpPr>
            <p:spPr bwMode="auto">
              <a:xfrm>
                <a:off x="4465" y="2694"/>
                <a:ext cx="283" cy="282"/>
              </a:xfrm>
              <a:custGeom>
                <a:avLst/>
                <a:gdLst>
                  <a:gd name="T0" fmla="*/ 143 w 283"/>
                  <a:gd name="T1" fmla="*/ 0 h 282"/>
                  <a:gd name="T2" fmla="*/ 115 w 283"/>
                  <a:gd name="T3" fmla="*/ 4 h 282"/>
                  <a:gd name="T4" fmla="*/ 87 w 283"/>
                  <a:gd name="T5" fmla="*/ 12 h 282"/>
                  <a:gd name="T6" fmla="*/ 63 w 283"/>
                  <a:gd name="T7" fmla="*/ 24 h 282"/>
                  <a:gd name="T8" fmla="*/ 42 w 283"/>
                  <a:gd name="T9" fmla="*/ 42 h 282"/>
                  <a:gd name="T10" fmla="*/ 24 w 283"/>
                  <a:gd name="T11" fmla="*/ 62 h 282"/>
                  <a:gd name="T12" fmla="*/ 12 w 283"/>
                  <a:gd name="T13" fmla="*/ 86 h 282"/>
                  <a:gd name="T14" fmla="*/ 4 w 283"/>
                  <a:gd name="T15" fmla="*/ 114 h 282"/>
                  <a:gd name="T16" fmla="*/ 0 w 283"/>
                  <a:gd name="T17" fmla="*/ 142 h 282"/>
                  <a:gd name="T18" fmla="*/ 2 w 283"/>
                  <a:gd name="T19" fmla="*/ 156 h 282"/>
                  <a:gd name="T20" fmla="*/ 8 w 283"/>
                  <a:gd name="T21" fmla="*/ 184 h 282"/>
                  <a:gd name="T22" fmla="*/ 18 w 283"/>
                  <a:gd name="T23" fmla="*/ 208 h 282"/>
                  <a:gd name="T24" fmla="*/ 32 w 283"/>
                  <a:gd name="T25" fmla="*/ 232 h 282"/>
                  <a:gd name="T26" fmla="*/ 52 w 283"/>
                  <a:gd name="T27" fmla="*/ 250 h 282"/>
                  <a:gd name="T28" fmla="*/ 75 w 283"/>
                  <a:gd name="T29" fmla="*/ 266 h 282"/>
                  <a:gd name="T30" fmla="*/ 101 w 283"/>
                  <a:gd name="T31" fmla="*/ 276 h 282"/>
                  <a:gd name="T32" fmla="*/ 129 w 283"/>
                  <a:gd name="T33" fmla="*/ 282 h 282"/>
                  <a:gd name="T34" fmla="*/ 143 w 283"/>
                  <a:gd name="T35" fmla="*/ 282 h 282"/>
                  <a:gd name="T36" fmla="*/ 171 w 283"/>
                  <a:gd name="T37" fmla="*/ 280 h 282"/>
                  <a:gd name="T38" fmla="*/ 197 w 283"/>
                  <a:gd name="T39" fmla="*/ 272 h 282"/>
                  <a:gd name="T40" fmla="*/ 221 w 283"/>
                  <a:gd name="T41" fmla="*/ 258 h 282"/>
                  <a:gd name="T42" fmla="*/ 243 w 283"/>
                  <a:gd name="T43" fmla="*/ 242 h 282"/>
                  <a:gd name="T44" fmla="*/ 259 w 283"/>
                  <a:gd name="T45" fmla="*/ 220 h 282"/>
                  <a:gd name="T46" fmla="*/ 273 w 283"/>
                  <a:gd name="T47" fmla="*/ 196 h 282"/>
                  <a:gd name="T48" fmla="*/ 281 w 283"/>
                  <a:gd name="T49" fmla="*/ 170 h 282"/>
                  <a:gd name="T50" fmla="*/ 283 w 283"/>
                  <a:gd name="T51" fmla="*/ 142 h 282"/>
                  <a:gd name="T52" fmla="*/ 283 w 283"/>
                  <a:gd name="T53" fmla="*/ 128 h 282"/>
                  <a:gd name="T54" fmla="*/ 277 w 283"/>
                  <a:gd name="T55" fmla="*/ 100 h 282"/>
                  <a:gd name="T56" fmla="*/ 267 w 283"/>
                  <a:gd name="T57" fmla="*/ 74 h 282"/>
                  <a:gd name="T58" fmla="*/ 251 w 283"/>
                  <a:gd name="T59" fmla="*/ 52 h 282"/>
                  <a:gd name="T60" fmla="*/ 233 w 283"/>
                  <a:gd name="T61" fmla="*/ 34 h 282"/>
                  <a:gd name="T62" fmla="*/ 209 w 283"/>
                  <a:gd name="T63" fmla="*/ 18 h 282"/>
                  <a:gd name="T64" fmla="*/ 185 w 283"/>
                  <a:gd name="T65" fmla="*/ 8 h 282"/>
                  <a:gd name="T66" fmla="*/ 157 w 283"/>
                  <a:gd name="T67" fmla="*/ 2 h 282"/>
                  <a:gd name="T68" fmla="*/ 143 w 283"/>
                  <a:gd name="T6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2">
                    <a:moveTo>
                      <a:pt x="143" y="0"/>
                    </a:moveTo>
                    <a:lnTo>
                      <a:pt x="143" y="0"/>
                    </a:lnTo>
                    <a:lnTo>
                      <a:pt x="129" y="2"/>
                    </a:lnTo>
                    <a:lnTo>
                      <a:pt x="115" y="4"/>
                    </a:lnTo>
                    <a:lnTo>
                      <a:pt x="101" y="8"/>
                    </a:lnTo>
                    <a:lnTo>
                      <a:pt x="87" y="12"/>
                    </a:lnTo>
                    <a:lnTo>
                      <a:pt x="75" y="18"/>
                    </a:lnTo>
                    <a:lnTo>
                      <a:pt x="63" y="24"/>
                    </a:lnTo>
                    <a:lnTo>
                      <a:pt x="52" y="34"/>
                    </a:lnTo>
                    <a:lnTo>
                      <a:pt x="42" y="42"/>
                    </a:lnTo>
                    <a:lnTo>
                      <a:pt x="32" y="52"/>
                    </a:lnTo>
                    <a:lnTo>
                      <a:pt x="24" y="62"/>
                    </a:lnTo>
                    <a:lnTo>
                      <a:pt x="18" y="74"/>
                    </a:lnTo>
                    <a:lnTo>
                      <a:pt x="12" y="86"/>
                    </a:lnTo>
                    <a:lnTo>
                      <a:pt x="8" y="100"/>
                    </a:lnTo>
                    <a:lnTo>
                      <a:pt x="4" y="114"/>
                    </a:lnTo>
                    <a:lnTo>
                      <a:pt x="2" y="128"/>
                    </a:lnTo>
                    <a:lnTo>
                      <a:pt x="0" y="142"/>
                    </a:lnTo>
                    <a:lnTo>
                      <a:pt x="0" y="142"/>
                    </a:lnTo>
                    <a:lnTo>
                      <a:pt x="2" y="156"/>
                    </a:lnTo>
                    <a:lnTo>
                      <a:pt x="4" y="170"/>
                    </a:lnTo>
                    <a:lnTo>
                      <a:pt x="8" y="184"/>
                    </a:lnTo>
                    <a:lnTo>
                      <a:pt x="12" y="196"/>
                    </a:lnTo>
                    <a:lnTo>
                      <a:pt x="18" y="208"/>
                    </a:lnTo>
                    <a:lnTo>
                      <a:pt x="24" y="220"/>
                    </a:lnTo>
                    <a:lnTo>
                      <a:pt x="32" y="232"/>
                    </a:lnTo>
                    <a:lnTo>
                      <a:pt x="42" y="242"/>
                    </a:lnTo>
                    <a:lnTo>
                      <a:pt x="52" y="250"/>
                    </a:lnTo>
                    <a:lnTo>
                      <a:pt x="63" y="258"/>
                    </a:lnTo>
                    <a:lnTo>
                      <a:pt x="75" y="266"/>
                    </a:lnTo>
                    <a:lnTo>
                      <a:pt x="87" y="272"/>
                    </a:lnTo>
                    <a:lnTo>
                      <a:pt x="101" y="276"/>
                    </a:lnTo>
                    <a:lnTo>
                      <a:pt x="115" y="280"/>
                    </a:lnTo>
                    <a:lnTo>
                      <a:pt x="129" y="282"/>
                    </a:lnTo>
                    <a:lnTo>
                      <a:pt x="143" y="282"/>
                    </a:lnTo>
                    <a:lnTo>
                      <a:pt x="143" y="282"/>
                    </a:lnTo>
                    <a:lnTo>
                      <a:pt x="157" y="282"/>
                    </a:lnTo>
                    <a:lnTo>
                      <a:pt x="171" y="280"/>
                    </a:lnTo>
                    <a:lnTo>
                      <a:pt x="185" y="276"/>
                    </a:lnTo>
                    <a:lnTo>
                      <a:pt x="197" y="272"/>
                    </a:lnTo>
                    <a:lnTo>
                      <a:pt x="209" y="266"/>
                    </a:lnTo>
                    <a:lnTo>
                      <a:pt x="221" y="258"/>
                    </a:lnTo>
                    <a:lnTo>
                      <a:pt x="233" y="250"/>
                    </a:lnTo>
                    <a:lnTo>
                      <a:pt x="243" y="242"/>
                    </a:lnTo>
                    <a:lnTo>
                      <a:pt x="251" y="232"/>
                    </a:lnTo>
                    <a:lnTo>
                      <a:pt x="259" y="220"/>
                    </a:lnTo>
                    <a:lnTo>
                      <a:pt x="267" y="208"/>
                    </a:lnTo>
                    <a:lnTo>
                      <a:pt x="273" y="196"/>
                    </a:lnTo>
                    <a:lnTo>
                      <a:pt x="277" y="184"/>
                    </a:lnTo>
                    <a:lnTo>
                      <a:pt x="281" y="170"/>
                    </a:lnTo>
                    <a:lnTo>
                      <a:pt x="283" y="156"/>
                    </a:lnTo>
                    <a:lnTo>
                      <a:pt x="283" y="142"/>
                    </a:lnTo>
                    <a:lnTo>
                      <a:pt x="283" y="142"/>
                    </a:lnTo>
                    <a:lnTo>
                      <a:pt x="283" y="128"/>
                    </a:lnTo>
                    <a:lnTo>
                      <a:pt x="281" y="114"/>
                    </a:lnTo>
                    <a:lnTo>
                      <a:pt x="277" y="100"/>
                    </a:lnTo>
                    <a:lnTo>
                      <a:pt x="273" y="86"/>
                    </a:lnTo>
                    <a:lnTo>
                      <a:pt x="267" y="74"/>
                    </a:lnTo>
                    <a:lnTo>
                      <a:pt x="259" y="62"/>
                    </a:lnTo>
                    <a:lnTo>
                      <a:pt x="251" y="52"/>
                    </a:lnTo>
                    <a:lnTo>
                      <a:pt x="243" y="42"/>
                    </a:lnTo>
                    <a:lnTo>
                      <a:pt x="233" y="34"/>
                    </a:lnTo>
                    <a:lnTo>
                      <a:pt x="221" y="24"/>
                    </a:lnTo>
                    <a:lnTo>
                      <a:pt x="209" y="18"/>
                    </a:lnTo>
                    <a:lnTo>
                      <a:pt x="197" y="12"/>
                    </a:lnTo>
                    <a:lnTo>
                      <a:pt x="185" y="8"/>
                    </a:lnTo>
                    <a:lnTo>
                      <a:pt x="171" y="4"/>
                    </a:lnTo>
                    <a:lnTo>
                      <a:pt x="157" y="2"/>
                    </a:lnTo>
                    <a:lnTo>
                      <a:pt x="143" y="0"/>
                    </a:lnTo>
                    <a:lnTo>
                      <a:pt x="1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endParaRPr lang="en-AU"/>
              </a:p>
            </p:txBody>
          </p:sp>
        </p:grpSp>
      </p:grpSp>
    </p:spTree>
    <p:extLst>
      <p:ext uri="{BB962C8B-B14F-4D97-AF65-F5344CB8AC3E}">
        <p14:creationId xmlns:p14="http://schemas.microsoft.com/office/powerpoint/2010/main" val="361308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a:lstStyle/>
          <a:p>
            <a:r>
              <a:rPr lang="en-US" dirty="0"/>
              <a:t>Trial Store 86: The trial did not show a significant difference compared to the control </a:t>
            </a:r>
            <a:r>
              <a:rPr lang="en-US" dirty="0" err="1"/>
              <a:t>store.Trial</a:t>
            </a:r>
            <a:r>
              <a:rPr lang="en-US" dirty="0"/>
              <a:t> Store 88: Significant difference between trial and control sales, with the trial store performance lying outside the confidence interval in two out of three months.</a:t>
            </a:r>
            <a:endParaRPr lang="en-AU" dirty="0"/>
          </a:p>
        </p:txBody>
      </p:sp>
      <p:pic>
        <p:nvPicPr>
          <p:cNvPr id="2" name="Picture 1">
            <a:extLst>
              <a:ext uri="{FF2B5EF4-FFF2-40B4-BE49-F238E27FC236}">
                <a16:creationId xmlns:a16="http://schemas.microsoft.com/office/drawing/2014/main" id="{40239337-863B-42AC-9406-AC9628F383DF}"/>
              </a:ext>
            </a:extLst>
          </p:cNvPr>
          <p:cNvPicPr>
            <a:picLocks noChangeAspect="1"/>
          </p:cNvPicPr>
          <p:nvPr/>
        </p:nvPicPr>
        <p:blipFill>
          <a:blip r:embed="rId2"/>
          <a:stretch>
            <a:fillRect/>
          </a:stretch>
        </p:blipFill>
        <p:spPr>
          <a:xfrm>
            <a:off x="12305518" y="0"/>
            <a:ext cx="1993565" cy="2005758"/>
          </a:xfrm>
          <a:prstGeom prst="rect">
            <a:avLst/>
          </a:prstGeom>
        </p:spPr>
      </p:pic>
      <p:pic>
        <p:nvPicPr>
          <p:cNvPr id="3" name="Picture 2"/>
          <p:cNvPicPr>
            <a:picLocks noChangeAspect="1"/>
          </p:cNvPicPr>
          <p:nvPr/>
        </p:nvPicPr>
        <p:blipFill>
          <a:blip r:embed="rId3"/>
          <a:stretch>
            <a:fillRect/>
          </a:stretch>
        </p:blipFill>
        <p:spPr>
          <a:xfrm>
            <a:off x="3127069" y="2005758"/>
            <a:ext cx="6369377" cy="4083260"/>
          </a:xfrm>
          <a:prstGeom prst="rect">
            <a:avLst/>
          </a:prstGeom>
        </p:spPr>
      </p:pic>
      <p:pic>
        <p:nvPicPr>
          <p:cNvPr id="6" name="Picture 5"/>
          <p:cNvPicPr>
            <a:picLocks noChangeAspect="1"/>
          </p:cNvPicPr>
          <p:nvPr/>
        </p:nvPicPr>
        <p:blipFill>
          <a:blip r:embed="rId4"/>
          <a:stretch>
            <a:fillRect/>
          </a:stretch>
        </p:blipFill>
        <p:spPr>
          <a:xfrm>
            <a:off x="1196974" y="453370"/>
            <a:ext cx="10595017" cy="5635647"/>
          </a:xfrm>
          <a:prstGeom prst="rect">
            <a:avLst/>
          </a:prstGeom>
        </p:spPr>
      </p:pic>
    </p:spTree>
    <p:extLst>
      <p:ext uri="{BB962C8B-B14F-4D97-AF65-F5344CB8AC3E}">
        <p14:creationId xmlns:p14="http://schemas.microsoft.com/office/powerpoint/2010/main" val="267634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62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1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19D77A-B8A0-4A6B-9682-3967E6998622}"/>
              </a:ext>
            </a:extLst>
          </p:cNvPr>
          <p:cNvSpPr>
            <a:spLocks noGrp="1"/>
          </p:cNvSpPr>
          <p:nvPr>
            <p:ph type="body" sz="quarter" idx="10"/>
          </p:nvPr>
        </p:nvSpPr>
        <p:spPr/>
        <p:txBody>
          <a:bodyPr/>
          <a:lstStyle/>
          <a:p>
            <a:r>
              <a:rPr lang="en-AU" dirty="0"/>
              <a:t>Executive summary</a:t>
            </a:r>
          </a:p>
        </p:txBody>
      </p:sp>
      <p:sp>
        <p:nvSpPr>
          <p:cNvPr id="3" name="Oval 2">
            <a:extLst>
              <a:ext uri="{FF2B5EF4-FFF2-40B4-BE49-F238E27FC236}">
                <a16:creationId xmlns:a16="http://schemas.microsoft.com/office/drawing/2014/main" id="{FE834D79-C5FB-44EF-9EA0-68006A9AFE55}"/>
              </a:ext>
            </a:extLst>
          </p:cNvPr>
          <p:cNvSpPr/>
          <p:nvPr/>
        </p:nvSpPr>
        <p:spPr>
          <a:xfrm>
            <a:off x="1196975" y="1905000"/>
            <a:ext cx="485775" cy="485775"/>
          </a:xfrm>
          <a:prstGeom prst="ellipse">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AU" dirty="0">
                <a:solidFill>
                  <a:srgbClr val="000000"/>
                </a:solidFill>
                <a:latin typeface="Roboto Light" panose="02000000000000000000" pitchFamily="2" charset="0"/>
                <a:ea typeface="Roboto Light" panose="02000000000000000000" pitchFamily="2" charset="0"/>
              </a:rPr>
              <a:t>01</a:t>
            </a:r>
          </a:p>
        </p:txBody>
      </p:sp>
      <p:sp>
        <p:nvSpPr>
          <p:cNvPr id="4" name="Oval 3">
            <a:extLst>
              <a:ext uri="{FF2B5EF4-FFF2-40B4-BE49-F238E27FC236}">
                <a16:creationId xmlns:a16="http://schemas.microsoft.com/office/drawing/2014/main" id="{6119FD76-5291-4DCE-ABA7-CB4071977446}"/>
              </a:ext>
            </a:extLst>
          </p:cNvPr>
          <p:cNvSpPr/>
          <p:nvPr/>
        </p:nvSpPr>
        <p:spPr>
          <a:xfrm>
            <a:off x="1196975" y="4095579"/>
            <a:ext cx="485775" cy="485775"/>
          </a:xfrm>
          <a:prstGeom prst="ellipse">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AU">
                <a:solidFill>
                  <a:srgbClr val="000000"/>
                </a:solidFill>
                <a:latin typeface="Roboto Light" panose="02000000000000000000" pitchFamily="2" charset="0"/>
                <a:ea typeface="Roboto Light" panose="02000000000000000000" pitchFamily="2" charset="0"/>
              </a:rPr>
              <a:t>02</a:t>
            </a:r>
            <a:endParaRPr lang="en-AU" dirty="0" err="1">
              <a:solidFill>
                <a:srgbClr val="000000"/>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736F57D6-777D-47CD-9A7C-C2F9BFD0AD6D}"/>
              </a:ext>
            </a:extLst>
          </p:cNvPr>
          <p:cNvSpPr txBox="1"/>
          <p:nvPr/>
        </p:nvSpPr>
        <p:spPr>
          <a:xfrm>
            <a:off x="1935586" y="1949143"/>
            <a:ext cx="1896185" cy="1718741"/>
          </a:xfrm>
          <a:prstGeom prst="rect">
            <a:avLst/>
          </a:prstGeom>
          <a:noFill/>
        </p:spPr>
        <p:txBody>
          <a:bodyPr wrap="square" lIns="0" tIns="0" rIns="0" bIns="0" rtlCol="0" anchor="t">
            <a:noAutofit/>
          </a:bodyPr>
          <a:lstStyle/>
          <a:p>
            <a:pPr algn="l"/>
            <a:r>
              <a:rPr lang="en-AU" sz="1400" dirty="0">
                <a:latin typeface="Roboto" panose="02000000000000000000" pitchFamily="2" charset="0"/>
                <a:ea typeface="Roboto" panose="02000000000000000000" pitchFamily="2" charset="0"/>
                <a:cs typeface="Roboto" panose="02000000000000000000" pitchFamily="2" charset="0"/>
              </a:rPr>
              <a:t>Task 1</a:t>
            </a:r>
          </a:p>
        </p:txBody>
      </p:sp>
      <p:sp>
        <p:nvSpPr>
          <p:cNvPr id="6" name="TextBox 5">
            <a:extLst>
              <a:ext uri="{FF2B5EF4-FFF2-40B4-BE49-F238E27FC236}">
                <a16:creationId xmlns:a16="http://schemas.microsoft.com/office/drawing/2014/main" id="{137F3905-5F88-4AD8-B8BF-328D7125D24F}"/>
              </a:ext>
            </a:extLst>
          </p:cNvPr>
          <p:cNvSpPr txBox="1"/>
          <p:nvPr/>
        </p:nvSpPr>
        <p:spPr>
          <a:xfrm>
            <a:off x="1935586" y="4158465"/>
            <a:ext cx="1896185" cy="1718741"/>
          </a:xfrm>
          <a:prstGeom prst="rect">
            <a:avLst/>
          </a:prstGeom>
          <a:noFill/>
        </p:spPr>
        <p:txBody>
          <a:bodyPr wrap="square" lIns="0" tIns="0" rIns="0" bIns="0" rtlCol="0" anchor="t">
            <a:noAutofit/>
          </a:bodyPr>
          <a:lstStyle/>
          <a:p>
            <a:pPr algn="l"/>
            <a:r>
              <a:rPr lang="en-AU" sz="1400">
                <a:latin typeface="Roboto" panose="02000000000000000000" pitchFamily="2" charset="0"/>
                <a:ea typeface="Roboto" panose="02000000000000000000" pitchFamily="2" charset="0"/>
                <a:cs typeface="Roboto" panose="02000000000000000000" pitchFamily="2" charset="0"/>
              </a:rPr>
              <a:t>Task 2</a:t>
            </a:r>
            <a:endParaRPr lang="en-AU" sz="1400" dirty="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7C949C27-3E05-4AA4-A1A8-5696F6F3C356}"/>
              </a:ext>
            </a:extLst>
          </p:cNvPr>
          <p:cNvSpPr txBox="1"/>
          <p:nvPr/>
        </p:nvSpPr>
        <p:spPr>
          <a:xfrm>
            <a:off x="7045614" y="4776400"/>
            <a:ext cx="7580989" cy="1718742"/>
          </a:xfrm>
          <a:prstGeom prst="rect">
            <a:avLst/>
          </a:prstGeom>
          <a:noFill/>
        </p:spPr>
        <p:txBody>
          <a:bodyPr wrap="square" lIns="0" tIns="0" rIns="0" bIns="0" rtlCol="0" anchor="t">
            <a:noAutofit/>
          </a:bodyPr>
          <a:lstStyle/>
          <a:p>
            <a:pPr algn="l"/>
            <a:endParaRPr lang="en-AU" sz="1200" dirty="0">
              <a:latin typeface="Roboto Light" panose="02000000000000000000" pitchFamily="2" charset="0"/>
              <a:ea typeface="Roboto Light" panose="02000000000000000000" pitchFamily="2" charset="0"/>
            </a:endParaRPr>
          </a:p>
        </p:txBody>
      </p:sp>
      <p:sp>
        <p:nvSpPr>
          <p:cNvPr id="9" name="TextBox 8">
            <a:extLst>
              <a:ext uri="{FF2B5EF4-FFF2-40B4-BE49-F238E27FC236}">
                <a16:creationId xmlns:a16="http://schemas.microsoft.com/office/drawing/2014/main" id="{FF9D96EA-4B80-4F92-A071-B09915E427CE}"/>
              </a:ext>
            </a:extLst>
          </p:cNvPr>
          <p:cNvSpPr txBox="1"/>
          <p:nvPr/>
        </p:nvSpPr>
        <p:spPr>
          <a:xfrm>
            <a:off x="3753304" y="4095579"/>
            <a:ext cx="7580989" cy="1718742"/>
          </a:xfrm>
          <a:prstGeom prst="rect">
            <a:avLst/>
          </a:prstGeom>
          <a:noFill/>
        </p:spPr>
        <p:txBody>
          <a:bodyPr wrap="square" lIns="0" tIns="0" rIns="0" bIns="0" rtlCol="0" anchor="t">
            <a:noAutofit/>
          </a:bodyPr>
          <a:lstStyle/>
          <a:p>
            <a:endParaRPr lang="en-US" sz="1400" dirty="0" smtClean="0">
              <a:latin typeface="Arial" panose="020B0604020202020204" pitchFamily="34" charset="0"/>
              <a:cs typeface="Arial" panose="020B0604020202020204" pitchFamily="34" charset="0"/>
            </a:endParaRPr>
          </a:p>
          <a:p>
            <a:endParaRPr lang="en-US" sz="1400" b="1" dirty="0">
              <a:latin typeface="Arial" panose="020B0604020202020204" pitchFamily="34" charset="0"/>
              <a:cs typeface="Arial" panose="020B0604020202020204" pitchFamily="34" charset="0"/>
            </a:endParaRPr>
          </a:p>
          <a:p>
            <a:r>
              <a:rPr lang="en-US" sz="1400" b="1" dirty="0" smtClean="0">
                <a:latin typeface="Arial" panose="020B0604020202020204" pitchFamily="34" charset="0"/>
                <a:cs typeface="Arial" panose="020B0604020202020204" pitchFamily="34" charset="0"/>
              </a:rPr>
              <a:t>Trial </a:t>
            </a:r>
            <a:r>
              <a:rPr lang="en-US" sz="1400" b="1" dirty="0">
                <a:latin typeface="Arial" panose="020B0604020202020204" pitchFamily="34" charset="0"/>
                <a:cs typeface="Arial" panose="020B0604020202020204" pitchFamily="34" charset="0"/>
              </a:rPr>
              <a:t>Impact:</a:t>
            </a:r>
            <a:r>
              <a:rPr lang="en-US" sz="1400" dirty="0">
                <a:latin typeface="Arial" panose="020B0604020202020204" pitchFamily="34" charset="0"/>
                <a:cs typeface="Arial" panose="020B0604020202020204" pitchFamily="34" charset="0"/>
              </a:rPr>
              <a:t> Stores 77 and 88 experienced significant sales increases compared to their control stores, suggesting a successful trial impact. Store 86 did not show a substantial difference, indicating a potential issue with trial implementation or </a:t>
            </a:r>
            <a:r>
              <a:rPr lang="en-US" sz="1400" dirty="0" smtClean="0">
                <a:latin typeface="Arial" panose="020B0604020202020204" pitchFamily="34" charset="0"/>
                <a:cs typeface="Arial" panose="020B0604020202020204" pitchFamily="34" charset="0"/>
              </a:rPr>
              <a:t>execution.</a:t>
            </a:r>
          </a:p>
          <a:p>
            <a:r>
              <a:rPr lang="en-US" sz="1400" b="1" dirty="0" smtClean="0">
                <a:latin typeface="Arial" panose="020B0604020202020204" pitchFamily="34" charset="0"/>
                <a:cs typeface="Arial" panose="020B0604020202020204" pitchFamily="34" charset="0"/>
              </a:rPr>
              <a:t>Sales </a:t>
            </a:r>
            <a:r>
              <a:rPr lang="en-US" sz="1400" b="1" dirty="0">
                <a:latin typeface="Arial" panose="020B0604020202020204" pitchFamily="34" charset="0"/>
                <a:cs typeface="Arial" panose="020B0604020202020204" pitchFamily="34" charset="0"/>
              </a:rPr>
              <a:t>Comparison:</a:t>
            </a:r>
            <a:r>
              <a:rPr lang="en-US" sz="1400" dirty="0">
                <a:latin typeface="Arial" panose="020B0604020202020204" pitchFamily="34" charset="0"/>
                <a:cs typeface="Arial" panose="020B0604020202020204" pitchFamily="34" charset="0"/>
              </a:rPr>
              <a:t> Adjustments and scaling factors showed clear performance differences, validating the trial's effectiveness in certain locations.</a:t>
            </a:r>
          </a:p>
        </p:txBody>
      </p:sp>
      <p:sp>
        <p:nvSpPr>
          <p:cNvPr id="12" name="Rectangle 4"/>
          <p:cNvSpPr>
            <a:spLocks noChangeArrowheads="1"/>
          </p:cNvSpPr>
          <p:nvPr/>
        </p:nvSpPr>
        <p:spPr bwMode="auto">
          <a:xfrm>
            <a:off x="3668485" y="1889639"/>
            <a:ext cx="7750629"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en-US" altLang="en-US" sz="1400"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buFontTx/>
              <a:buChar char="•"/>
            </a:pPr>
            <a:r>
              <a:rPr lang="en-US" altLang="en-US" sz="1400" b="1" dirty="0" smtClean="0">
                <a:latin typeface="Arial" panose="020B0604020202020204" pitchFamily="34" charset="0"/>
                <a:cs typeface="Arial" panose="020B0604020202020204" pitchFamily="34" charset="0"/>
              </a:rPr>
              <a:t>Customer Segmentation:</a:t>
            </a:r>
            <a:r>
              <a:rPr lang="en-US" altLang="en-US" sz="1400" dirty="0" smtClean="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Mainstream </a:t>
            </a:r>
            <a:r>
              <a:rPr lang="en-US" sz="1400" dirty="0">
                <a:latin typeface="Arial" panose="020B0604020202020204" pitchFamily="34" charset="0"/>
                <a:cs typeface="Arial" panose="020B0604020202020204" pitchFamily="34" charset="0"/>
              </a:rPr>
              <a:t>Young Singles &amp; Couples are the primary shopper of chips. Young and Older Families make up 26% of Chips </a:t>
            </a:r>
            <a:r>
              <a:rPr lang="en-US" sz="1400" dirty="0" smtClean="0">
                <a:latin typeface="Arial" panose="020B0604020202020204" pitchFamily="34" charset="0"/>
                <a:cs typeface="Arial" panose="020B0604020202020204" pitchFamily="34" charset="0"/>
              </a:rPr>
              <a:t>shoppers </a:t>
            </a:r>
            <a:r>
              <a:rPr lang="en-US" sz="1400" dirty="0">
                <a:latin typeface="Arial" panose="020B0604020202020204" pitchFamily="34" charset="0"/>
                <a:cs typeface="Arial" panose="020B0604020202020204" pitchFamily="34" charset="0"/>
              </a:rPr>
              <a:t>and on average purchase larger baskets. There is more opportunity for sales with these shoppers.</a:t>
            </a:r>
            <a:r>
              <a:rPr lang="en-US" altLang="en-US" sz="1400" dirty="0" smtClean="0">
                <a:latin typeface="Arial" panose="020B0604020202020204" pitchFamily="34" charset="0"/>
                <a:cs typeface="Arial" panose="020B0604020202020204" pitchFamily="34" charset="0"/>
              </a:rPr>
              <a:t>.</a:t>
            </a:r>
          </a:p>
          <a:p>
            <a:pPr lvl="0" eaLnBrk="0" fontAlgn="base" hangingPunct="0">
              <a:spcBef>
                <a:spcPct val="0"/>
              </a:spcBef>
              <a:spcAft>
                <a:spcPct val="0"/>
              </a:spcAft>
              <a:buFontTx/>
              <a:buChar char="•"/>
            </a:pPr>
            <a:r>
              <a:rPr lang="en-US" altLang="en-US" sz="1400" b="1" dirty="0" smtClean="0">
                <a:latin typeface="Arial" panose="020B0604020202020204" pitchFamily="34" charset="0"/>
                <a:cs typeface="Arial" panose="020B0604020202020204" pitchFamily="34" charset="0"/>
              </a:rPr>
              <a:t>Sales Trends:</a:t>
            </a:r>
            <a:r>
              <a:rPr lang="en-US" altLang="en-US" sz="1400" dirty="0" smtClean="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The number of chips transactions dramatically increases prior to Christmas. Thus, added visibility to customers via a promotional display or Gondola end would increase purchases driving sales growth over this holiday period. </a:t>
            </a:r>
            <a:endParaRPr lang="en-US" altLang="en-US" sz="1400" dirty="0" smtClean="0">
              <a:latin typeface="Arial" panose="020B0604020202020204" pitchFamily="34" charset="0"/>
              <a:cs typeface="Arial" panose="020B0604020202020204" pitchFamily="34" charset="0"/>
            </a:endParaRPr>
          </a:p>
          <a:p>
            <a:pPr lvl="0" eaLnBrk="0" fontAlgn="base" hangingPunct="0">
              <a:spcBef>
                <a:spcPct val="0"/>
              </a:spcBef>
              <a:spcAft>
                <a:spcPct val="0"/>
              </a:spcAft>
              <a:buFontTx/>
              <a:buChar char="•"/>
            </a:pPr>
            <a:r>
              <a:rPr lang="en-US" altLang="en-US" sz="1400" b="1" dirty="0" smtClean="0">
                <a:latin typeface="Arial" panose="020B0604020202020204" pitchFamily="34" charset="0"/>
                <a:cs typeface="Arial" panose="020B0604020202020204" pitchFamily="34" charset="0"/>
              </a:rPr>
              <a:t>Product Attributes:</a:t>
            </a:r>
            <a:r>
              <a:rPr lang="en-US" altLang="en-US" sz="1400" dirty="0" smtClean="0">
                <a:latin typeface="Arial" panose="020B0604020202020204" pitchFamily="34" charset="0"/>
                <a:cs typeface="Arial" panose="020B0604020202020204" pitchFamily="34" charset="0"/>
              </a:rPr>
              <a:t> Pack size and brand preference are critical factors influencing purchasing behavior, with larger packs and premium brands being more popular.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354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5FDE-CD9E-44EE-9F26-052053E6C0D4}"/>
              </a:ext>
            </a:extLst>
          </p:cNvPr>
          <p:cNvSpPr>
            <a:spLocks noGrp="1"/>
          </p:cNvSpPr>
          <p:nvPr>
            <p:ph type="title"/>
          </p:nvPr>
        </p:nvSpPr>
        <p:spPr/>
        <p:txBody>
          <a:bodyPr/>
          <a:lstStyle/>
          <a:p>
            <a:r>
              <a:rPr lang="en-AU" dirty="0"/>
              <a:t>01</a:t>
            </a:r>
          </a:p>
        </p:txBody>
      </p:sp>
      <p:sp>
        <p:nvSpPr>
          <p:cNvPr id="4" name="Text Placeholder 3">
            <a:extLst>
              <a:ext uri="{FF2B5EF4-FFF2-40B4-BE49-F238E27FC236}">
                <a16:creationId xmlns:a16="http://schemas.microsoft.com/office/drawing/2014/main" id="{64B546C5-F3D3-4F8C-85D4-8EBF7F09F047}"/>
              </a:ext>
            </a:extLst>
          </p:cNvPr>
          <p:cNvSpPr>
            <a:spLocks noGrp="1"/>
          </p:cNvSpPr>
          <p:nvPr>
            <p:ph type="body" idx="1"/>
          </p:nvPr>
        </p:nvSpPr>
        <p:spPr/>
        <p:txBody>
          <a:bodyPr/>
          <a:lstStyle/>
          <a:p>
            <a:r>
              <a:rPr lang="en-AU" dirty="0"/>
              <a:t>Category</a:t>
            </a:r>
          </a:p>
        </p:txBody>
      </p:sp>
      <p:pic>
        <p:nvPicPr>
          <p:cNvPr id="2" name="Picture 1"/>
          <p:cNvPicPr>
            <a:picLocks noChangeAspect="1"/>
          </p:cNvPicPr>
          <p:nvPr/>
        </p:nvPicPr>
        <p:blipFill>
          <a:blip r:embed="rId2"/>
          <a:stretch>
            <a:fillRect/>
          </a:stretch>
        </p:blipFill>
        <p:spPr>
          <a:xfrm>
            <a:off x="7686053" y="0"/>
            <a:ext cx="4505947" cy="6858000"/>
          </a:xfrm>
          <a:prstGeom prst="rect">
            <a:avLst/>
          </a:prstGeom>
        </p:spPr>
      </p:pic>
    </p:spTree>
    <p:extLst>
      <p:ext uri="{BB962C8B-B14F-4D97-AF65-F5344CB8AC3E}">
        <p14:creationId xmlns:p14="http://schemas.microsoft.com/office/powerpoint/2010/main" val="117606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154052" y="328925"/>
            <a:ext cx="10479600" cy="824400"/>
          </a:xfrm>
        </p:spPr>
        <p:txBody>
          <a:bodyPr/>
          <a:lstStyle/>
          <a:p>
            <a:r>
              <a:rPr lang="en-US" dirty="0"/>
              <a:t>The number of Chips transitions has remained relatively consistent over the last 52wks; a notable increase occurred in the week leading up to Christmas</a:t>
            </a:r>
            <a:endParaRPr lang="en-AU" dirty="0"/>
          </a:p>
        </p:txBody>
      </p:sp>
      <p:pic>
        <p:nvPicPr>
          <p:cNvPr id="10" name="Picture 9">
            <a:extLst>
              <a:ext uri="{FF2B5EF4-FFF2-40B4-BE49-F238E27FC236}">
                <a16:creationId xmlns:a16="http://schemas.microsoft.com/office/drawing/2014/main" id="{24EC22A1-04A8-4C1E-B24F-AD7AA2EA4F2E}"/>
              </a:ext>
            </a:extLst>
          </p:cNvPr>
          <p:cNvPicPr>
            <a:picLocks noChangeAspect="1"/>
          </p:cNvPicPr>
          <p:nvPr/>
        </p:nvPicPr>
        <p:blipFill>
          <a:blip r:embed="rId2"/>
          <a:stretch>
            <a:fillRect/>
          </a:stretch>
        </p:blipFill>
        <p:spPr>
          <a:xfrm>
            <a:off x="12316275" y="0"/>
            <a:ext cx="1993565" cy="1639966"/>
          </a:xfrm>
          <a:prstGeom prst="rect">
            <a:avLst/>
          </a:prstGeom>
        </p:spPr>
      </p:pic>
      <p:pic>
        <p:nvPicPr>
          <p:cNvPr id="2" name="Picture 1"/>
          <p:cNvPicPr>
            <a:picLocks noChangeAspect="1"/>
          </p:cNvPicPr>
          <p:nvPr/>
        </p:nvPicPr>
        <p:blipFill>
          <a:blip r:embed="rId3"/>
          <a:stretch>
            <a:fillRect/>
          </a:stretch>
        </p:blipFill>
        <p:spPr>
          <a:xfrm>
            <a:off x="2663664" y="1153325"/>
            <a:ext cx="8287365" cy="5510888"/>
          </a:xfrm>
          <a:prstGeom prst="rect">
            <a:avLst/>
          </a:prstGeom>
        </p:spPr>
      </p:pic>
      <p:sp>
        <p:nvSpPr>
          <p:cNvPr id="3" name="TextBox 2"/>
          <p:cNvSpPr txBox="1"/>
          <p:nvPr/>
        </p:nvSpPr>
        <p:spPr>
          <a:xfrm>
            <a:off x="7369628" y="2710543"/>
            <a:ext cx="2601685" cy="914400"/>
          </a:xfrm>
          <a:prstGeom prst="rect">
            <a:avLst/>
          </a:prstGeom>
          <a:noFill/>
        </p:spPr>
        <p:txBody>
          <a:bodyPr wrap="none" lIns="0" tIns="0" rIns="0" bIns="0" rtlCol="0" anchor="t">
            <a:noAutofit/>
          </a:bodyPr>
          <a:lstStyle/>
          <a:p>
            <a:r>
              <a:rPr lang="en-US" sz="1200" dirty="0"/>
              <a:t>The total number of transactions in </a:t>
            </a:r>
            <a:endParaRPr lang="en-US" sz="1200" dirty="0" smtClean="0"/>
          </a:p>
          <a:p>
            <a:r>
              <a:rPr lang="en-US" sz="1200" dirty="0" smtClean="0"/>
              <a:t>the </a:t>
            </a:r>
            <a:r>
              <a:rPr lang="en-US" sz="1200" dirty="0"/>
              <a:t>week including Christmas was </a:t>
            </a:r>
            <a:endParaRPr lang="en-US" sz="1200" dirty="0" smtClean="0"/>
          </a:p>
          <a:p>
            <a:r>
              <a:rPr lang="en-US" sz="1200" dirty="0" smtClean="0"/>
              <a:t>negatively </a:t>
            </a:r>
            <a:r>
              <a:rPr lang="en-US" sz="1200" dirty="0"/>
              <a:t>affected by public </a:t>
            </a:r>
            <a:r>
              <a:rPr lang="en-US" sz="1200" dirty="0" smtClean="0"/>
              <a:t>holiday</a:t>
            </a:r>
          </a:p>
          <a:p>
            <a:r>
              <a:rPr lang="en-US" sz="1200" dirty="0" smtClean="0"/>
              <a:t> </a:t>
            </a:r>
            <a:r>
              <a:rPr lang="en-US" sz="1200" dirty="0"/>
              <a:t>store closures</a:t>
            </a:r>
            <a:endParaRPr lang="en-IN" sz="1200" dirty="0" err="1" smtClean="0">
              <a:latin typeface="Roboto Light" panose="02000000000000000000" pitchFamily="2" charset="0"/>
              <a:ea typeface="Roboto Light" panose="02000000000000000000" pitchFamily="2" charset="0"/>
            </a:endParaRPr>
          </a:p>
        </p:txBody>
      </p:sp>
      <p:cxnSp>
        <p:nvCxnSpPr>
          <p:cNvPr id="6" name="Straight Arrow Connector 5"/>
          <p:cNvCxnSpPr/>
          <p:nvPr/>
        </p:nvCxnSpPr>
        <p:spPr>
          <a:xfrm flipH="1">
            <a:off x="7032171" y="3418114"/>
            <a:ext cx="337457" cy="740229"/>
          </a:xfrm>
          <a:prstGeom prst="straightConnector1">
            <a:avLst/>
          </a:prstGeom>
          <a:ln w="6350">
            <a:solidFill>
              <a:srgbClr val="00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32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a:lstStyle/>
          <a:p>
            <a:r>
              <a:rPr lang="en-US" dirty="0"/>
              <a:t>Mainstream Young Singles &amp; Couples make up the largest proportion of Snacking Chips shoppers; Mainstream Retirees also have a significant share</a:t>
            </a:r>
            <a:endParaRPr lang="en-AU" dirty="0"/>
          </a:p>
        </p:txBody>
      </p:sp>
      <p:pic>
        <p:nvPicPr>
          <p:cNvPr id="2" name="Picture 1">
            <a:extLst>
              <a:ext uri="{FF2B5EF4-FFF2-40B4-BE49-F238E27FC236}">
                <a16:creationId xmlns:a16="http://schemas.microsoft.com/office/drawing/2014/main" id="{2781A415-F032-4F8D-8E46-30A45BF5E7F5}"/>
              </a:ext>
            </a:extLst>
          </p:cNvPr>
          <p:cNvPicPr>
            <a:picLocks noChangeAspect="1"/>
          </p:cNvPicPr>
          <p:nvPr/>
        </p:nvPicPr>
        <p:blipFill>
          <a:blip r:embed="rId2"/>
          <a:stretch>
            <a:fillRect/>
          </a:stretch>
        </p:blipFill>
        <p:spPr>
          <a:xfrm>
            <a:off x="12327032" y="0"/>
            <a:ext cx="1993565" cy="1457070"/>
          </a:xfrm>
          <a:prstGeom prst="rect">
            <a:avLst/>
          </a:prstGeom>
        </p:spPr>
      </p:pic>
      <p:pic>
        <p:nvPicPr>
          <p:cNvPr id="3" name="Picture 2"/>
          <p:cNvPicPr>
            <a:picLocks noChangeAspect="1"/>
          </p:cNvPicPr>
          <p:nvPr/>
        </p:nvPicPr>
        <p:blipFill>
          <a:blip r:embed="rId3"/>
          <a:stretch>
            <a:fillRect/>
          </a:stretch>
        </p:blipFill>
        <p:spPr>
          <a:xfrm>
            <a:off x="2960750" y="1457071"/>
            <a:ext cx="6912594" cy="5184446"/>
          </a:xfrm>
          <a:prstGeom prst="rect">
            <a:avLst/>
          </a:prstGeom>
        </p:spPr>
      </p:pic>
    </p:spTree>
    <p:extLst>
      <p:ext uri="{BB962C8B-B14F-4D97-AF65-F5344CB8AC3E}">
        <p14:creationId xmlns:p14="http://schemas.microsoft.com/office/powerpoint/2010/main" val="422121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a:lstStyle/>
          <a:p>
            <a:r>
              <a:rPr lang="en-US" dirty="0"/>
              <a:t>Affluence appears consistent across each individual life stage profile; Older and Young Family shoppers purchase the highest </a:t>
            </a:r>
            <a:r>
              <a:rPr lang="en-US" dirty="0" err="1"/>
              <a:t>avg</a:t>
            </a:r>
            <a:r>
              <a:rPr lang="en-US" dirty="0"/>
              <a:t> units per transaction</a:t>
            </a:r>
            <a:endParaRPr lang="en-AU" dirty="0"/>
          </a:p>
        </p:txBody>
      </p:sp>
      <p:grpSp>
        <p:nvGrpSpPr>
          <p:cNvPr id="3" name="Group 2">
            <a:extLst>
              <a:ext uri="{FF2B5EF4-FFF2-40B4-BE49-F238E27FC236}">
                <a16:creationId xmlns:a16="http://schemas.microsoft.com/office/drawing/2014/main" id="{C64A4D7E-5CE1-40B1-A3A1-7099B09FC741}"/>
              </a:ext>
            </a:extLst>
          </p:cNvPr>
          <p:cNvGrpSpPr/>
          <p:nvPr/>
        </p:nvGrpSpPr>
        <p:grpSpPr>
          <a:xfrm>
            <a:off x="12294760" y="-281940"/>
            <a:ext cx="1536700" cy="601980"/>
            <a:chOff x="12294760" y="-281940"/>
            <a:chExt cx="1536700" cy="601980"/>
          </a:xfrm>
        </p:grpSpPr>
        <p:grpSp>
          <p:nvGrpSpPr>
            <p:cNvPr id="7" name="Group 6">
              <a:extLst>
                <a:ext uri="{FF2B5EF4-FFF2-40B4-BE49-F238E27FC236}">
                  <a16:creationId xmlns:a16="http://schemas.microsoft.com/office/drawing/2014/main" id="{5ABE3127-33CB-42CF-A27A-EC6C1ECB12E5}"/>
                </a:ext>
              </a:extLst>
            </p:cNvPr>
            <p:cNvGrpSpPr>
              <a:grpSpLocks noChangeAspect="1"/>
            </p:cNvGrpSpPr>
            <p:nvPr/>
          </p:nvGrpSpPr>
          <p:grpSpPr bwMode="auto">
            <a:xfrm>
              <a:off x="12294760" y="0"/>
              <a:ext cx="356123" cy="320040"/>
              <a:chOff x="2932" y="1344"/>
              <a:chExt cx="1816" cy="1632"/>
            </a:xfrm>
            <a:solidFill>
              <a:srgbClr val="C7C5C4"/>
            </a:solidFill>
          </p:grpSpPr>
          <p:sp>
            <p:nvSpPr>
              <p:cNvPr id="8" name="Freeform 5">
                <a:extLst>
                  <a:ext uri="{FF2B5EF4-FFF2-40B4-BE49-F238E27FC236}">
                    <a16:creationId xmlns:a16="http://schemas.microsoft.com/office/drawing/2014/main" id="{76C834A1-3C8D-4F0B-9DC2-B47995918C84}"/>
                  </a:ext>
                </a:extLst>
              </p:cNvPr>
              <p:cNvSpPr>
                <a:spLocks noEditPoints="1"/>
              </p:cNvSpPr>
              <p:nvPr/>
            </p:nvSpPr>
            <p:spPr bwMode="auto">
              <a:xfrm>
                <a:off x="2932" y="1344"/>
                <a:ext cx="1806" cy="1622"/>
              </a:xfrm>
              <a:custGeom>
                <a:avLst/>
                <a:gdLst>
                  <a:gd name="T0" fmla="*/ 74 w 1806"/>
                  <a:gd name="T1" fmla="*/ 1448 h 1622"/>
                  <a:gd name="T2" fmla="*/ 231 w 1806"/>
                  <a:gd name="T3" fmla="*/ 1530 h 1622"/>
                  <a:gd name="T4" fmla="*/ 401 w 1806"/>
                  <a:gd name="T5" fmla="*/ 1588 h 1622"/>
                  <a:gd name="T6" fmla="*/ 583 w 1806"/>
                  <a:gd name="T7" fmla="*/ 1618 h 1622"/>
                  <a:gd name="T8" fmla="*/ 736 w 1806"/>
                  <a:gd name="T9" fmla="*/ 1620 h 1622"/>
                  <a:gd name="T10" fmla="*/ 960 w 1806"/>
                  <a:gd name="T11" fmla="*/ 1586 h 1622"/>
                  <a:gd name="T12" fmla="*/ 1167 w 1806"/>
                  <a:gd name="T13" fmla="*/ 1512 h 1622"/>
                  <a:gd name="T14" fmla="*/ 1353 w 1806"/>
                  <a:gd name="T15" fmla="*/ 1398 h 1622"/>
                  <a:gd name="T16" fmla="*/ 1513 w 1806"/>
                  <a:gd name="T17" fmla="*/ 1254 h 1622"/>
                  <a:gd name="T18" fmla="*/ 1644 w 1806"/>
                  <a:gd name="T19" fmla="*/ 1080 h 1622"/>
                  <a:gd name="T20" fmla="*/ 1738 w 1806"/>
                  <a:gd name="T21" fmla="*/ 884 h 1622"/>
                  <a:gd name="T22" fmla="*/ 1794 w 1806"/>
                  <a:gd name="T23" fmla="*/ 668 h 1622"/>
                  <a:gd name="T24" fmla="*/ 1806 w 1806"/>
                  <a:gd name="T25" fmla="*/ 496 h 1622"/>
                  <a:gd name="T26" fmla="*/ 1776 w 1806"/>
                  <a:gd name="T27" fmla="*/ 238 h 1622"/>
                  <a:gd name="T28" fmla="*/ 1692 w 1806"/>
                  <a:gd name="T29" fmla="*/ 0 h 1622"/>
                  <a:gd name="T30" fmla="*/ 1437 w 1806"/>
                  <a:gd name="T31" fmla="*/ 1044 h 1622"/>
                  <a:gd name="T32" fmla="*/ 1421 w 1806"/>
                  <a:gd name="T33" fmla="*/ 1126 h 1622"/>
                  <a:gd name="T34" fmla="*/ 1375 w 1806"/>
                  <a:gd name="T35" fmla="*/ 1192 h 1622"/>
                  <a:gd name="T36" fmla="*/ 1309 w 1806"/>
                  <a:gd name="T37" fmla="*/ 1238 h 1622"/>
                  <a:gd name="T38" fmla="*/ 1227 w 1806"/>
                  <a:gd name="T39" fmla="*/ 1254 h 1622"/>
                  <a:gd name="T40" fmla="*/ 1163 w 1806"/>
                  <a:gd name="T41" fmla="*/ 1246 h 1622"/>
                  <a:gd name="T42" fmla="*/ 1092 w 1806"/>
                  <a:gd name="T43" fmla="*/ 1206 h 1622"/>
                  <a:gd name="T44" fmla="*/ 1040 w 1806"/>
                  <a:gd name="T45" fmla="*/ 1144 h 1622"/>
                  <a:gd name="T46" fmla="*/ 1016 w 1806"/>
                  <a:gd name="T47" fmla="*/ 1066 h 1622"/>
                  <a:gd name="T48" fmla="*/ 1018 w 1806"/>
                  <a:gd name="T49" fmla="*/ 1000 h 1622"/>
                  <a:gd name="T50" fmla="*/ 1050 w 1806"/>
                  <a:gd name="T51" fmla="*/ 926 h 1622"/>
                  <a:gd name="T52" fmla="*/ 1108 w 1806"/>
                  <a:gd name="T53" fmla="*/ 868 h 1622"/>
                  <a:gd name="T54" fmla="*/ 1183 w 1806"/>
                  <a:gd name="T55" fmla="*/ 836 h 1622"/>
                  <a:gd name="T56" fmla="*/ 1249 w 1806"/>
                  <a:gd name="T57" fmla="*/ 834 h 1622"/>
                  <a:gd name="T58" fmla="*/ 1327 w 1806"/>
                  <a:gd name="T59" fmla="*/ 858 h 1622"/>
                  <a:gd name="T60" fmla="*/ 1389 w 1806"/>
                  <a:gd name="T61" fmla="*/ 910 h 1622"/>
                  <a:gd name="T62" fmla="*/ 1429 w 1806"/>
                  <a:gd name="T63" fmla="*/ 980 h 1622"/>
                  <a:gd name="T64" fmla="*/ 1437 w 1806"/>
                  <a:gd name="T65" fmla="*/ 1044 h 1622"/>
                  <a:gd name="T66" fmla="*/ 1030 w 1806"/>
                  <a:gd name="T67" fmla="*/ 264 h 1622"/>
                  <a:gd name="T68" fmla="*/ 1092 w 1806"/>
                  <a:gd name="T69" fmla="*/ 416 h 1622"/>
                  <a:gd name="T70" fmla="*/ 1092 w 1806"/>
                  <a:gd name="T71" fmla="*/ 576 h 1622"/>
                  <a:gd name="T72" fmla="*/ 1030 w 1806"/>
                  <a:gd name="T73" fmla="*/ 728 h 1622"/>
                  <a:gd name="T74" fmla="*/ 944 w 1806"/>
                  <a:gd name="T75" fmla="*/ 824 h 1622"/>
                  <a:gd name="T76" fmla="*/ 798 w 1806"/>
                  <a:gd name="T77" fmla="*/ 900 h 1622"/>
                  <a:gd name="T78" fmla="*/ 637 w 1806"/>
                  <a:gd name="T79" fmla="*/ 916 h 1622"/>
                  <a:gd name="T80" fmla="*/ 481 w 1806"/>
                  <a:gd name="T81" fmla="*/ 870 h 1622"/>
                  <a:gd name="T82" fmla="*/ 379 w 1806"/>
                  <a:gd name="T83" fmla="*/ 794 h 1622"/>
                  <a:gd name="T84" fmla="*/ 285 w 1806"/>
                  <a:gd name="T85" fmla="*/ 654 h 1622"/>
                  <a:gd name="T86" fmla="*/ 255 w 1806"/>
                  <a:gd name="T87" fmla="*/ 496 h 1622"/>
                  <a:gd name="T88" fmla="*/ 285 w 1806"/>
                  <a:gd name="T89" fmla="*/ 336 h 1622"/>
                  <a:gd name="T90" fmla="*/ 379 w 1806"/>
                  <a:gd name="T91" fmla="*/ 198 h 1622"/>
                  <a:gd name="T92" fmla="*/ 481 w 1806"/>
                  <a:gd name="T93" fmla="*/ 122 h 1622"/>
                  <a:gd name="T94" fmla="*/ 637 w 1806"/>
                  <a:gd name="T95" fmla="*/ 76 h 1622"/>
                  <a:gd name="T96" fmla="*/ 798 w 1806"/>
                  <a:gd name="T97" fmla="*/ 90 h 1622"/>
                  <a:gd name="T98" fmla="*/ 944 w 1806"/>
                  <a:gd name="T99" fmla="*/ 168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6" h="1622">
                    <a:moveTo>
                      <a:pt x="0" y="1398"/>
                    </a:moveTo>
                    <a:lnTo>
                      <a:pt x="0" y="1398"/>
                    </a:lnTo>
                    <a:lnTo>
                      <a:pt x="36" y="1424"/>
                    </a:lnTo>
                    <a:lnTo>
                      <a:pt x="74" y="1448"/>
                    </a:lnTo>
                    <a:lnTo>
                      <a:pt x="112" y="1470"/>
                    </a:lnTo>
                    <a:lnTo>
                      <a:pt x="150" y="1492"/>
                    </a:lnTo>
                    <a:lnTo>
                      <a:pt x="190" y="1512"/>
                    </a:lnTo>
                    <a:lnTo>
                      <a:pt x="231" y="1530"/>
                    </a:lnTo>
                    <a:lnTo>
                      <a:pt x="273" y="1548"/>
                    </a:lnTo>
                    <a:lnTo>
                      <a:pt x="315" y="1562"/>
                    </a:lnTo>
                    <a:lnTo>
                      <a:pt x="357" y="1576"/>
                    </a:lnTo>
                    <a:lnTo>
                      <a:pt x="401" y="1588"/>
                    </a:lnTo>
                    <a:lnTo>
                      <a:pt x="445" y="1598"/>
                    </a:lnTo>
                    <a:lnTo>
                      <a:pt x="491" y="1608"/>
                    </a:lnTo>
                    <a:lnTo>
                      <a:pt x="537" y="1614"/>
                    </a:lnTo>
                    <a:lnTo>
                      <a:pt x="583" y="1618"/>
                    </a:lnTo>
                    <a:lnTo>
                      <a:pt x="629" y="1622"/>
                    </a:lnTo>
                    <a:lnTo>
                      <a:pt x="677" y="1622"/>
                    </a:lnTo>
                    <a:lnTo>
                      <a:pt x="677" y="1622"/>
                    </a:lnTo>
                    <a:lnTo>
                      <a:pt x="736" y="1620"/>
                    </a:lnTo>
                    <a:lnTo>
                      <a:pt x="794" y="1616"/>
                    </a:lnTo>
                    <a:lnTo>
                      <a:pt x="850" y="1610"/>
                    </a:lnTo>
                    <a:lnTo>
                      <a:pt x="904" y="1600"/>
                    </a:lnTo>
                    <a:lnTo>
                      <a:pt x="960" y="1586"/>
                    </a:lnTo>
                    <a:lnTo>
                      <a:pt x="1012" y="1572"/>
                    </a:lnTo>
                    <a:lnTo>
                      <a:pt x="1066" y="1554"/>
                    </a:lnTo>
                    <a:lnTo>
                      <a:pt x="1116" y="1534"/>
                    </a:lnTo>
                    <a:lnTo>
                      <a:pt x="1167" y="1512"/>
                    </a:lnTo>
                    <a:lnTo>
                      <a:pt x="1215" y="1486"/>
                    </a:lnTo>
                    <a:lnTo>
                      <a:pt x="1263" y="1460"/>
                    </a:lnTo>
                    <a:lnTo>
                      <a:pt x="1309" y="1430"/>
                    </a:lnTo>
                    <a:lnTo>
                      <a:pt x="1353" y="1398"/>
                    </a:lnTo>
                    <a:lnTo>
                      <a:pt x="1395" y="1366"/>
                    </a:lnTo>
                    <a:lnTo>
                      <a:pt x="1437" y="1330"/>
                    </a:lnTo>
                    <a:lnTo>
                      <a:pt x="1475" y="1292"/>
                    </a:lnTo>
                    <a:lnTo>
                      <a:pt x="1513" y="1254"/>
                    </a:lnTo>
                    <a:lnTo>
                      <a:pt x="1549" y="1212"/>
                    </a:lnTo>
                    <a:lnTo>
                      <a:pt x="1581" y="1170"/>
                    </a:lnTo>
                    <a:lnTo>
                      <a:pt x="1614" y="1126"/>
                    </a:lnTo>
                    <a:lnTo>
                      <a:pt x="1644" y="1080"/>
                    </a:lnTo>
                    <a:lnTo>
                      <a:pt x="1670" y="1032"/>
                    </a:lnTo>
                    <a:lnTo>
                      <a:pt x="1696" y="984"/>
                    </a:lnTo>
                    <a:lnTo>
                      <a:pt x="1718" y="934"/>
                    </a:lnTo>
                    <a:lnTo>
                      <a:pt x="1738" y="884"/>
                    </a:lnTo>
                    <a:lnTo>
                      <a:pt x="1756" y="830"/>
                    </a:lnTo>
                    <a:lnTo>
                      <a:pt x="1770" y="778"/>
                    </a:lnTo>
                    <a:lnTo>
                      <a:pt x="1784" y="722"/>
                    </a:lnTo>
                    <a:lnTo>
                      <a:pt x="1794" y="668"/>
                    </a:lnTo>
                    <a:lnTo>
                      <a:pt x="1800" y="612"/>
                    </a:lnTo>
                    <a:lnTo>
                      <a:pt x="1804" y="554"/>
                    </a:lnTo>
                    <a:lnTo>
                      <a:pt x="1806" y="496"/>
                    </a:lnTo>
                    <a:lnTo>
                      <a:pt x="1806" y="496"/>
                    </a:lnTo>
                    <a:lnTo>
                      <a:pt x="1804" y="430"/>
                    </a:lnTo>
                    <a:lnTo>
                      <a:pt x="1798" y="364"/>
                    </a:lnTo>
                    <a:lnTo>
                      <a:pt x="1790" y="300"/>
                    </a:lnTo>
                    <a:lnTo>
                      <a:pt x="1776" y="238"/>
                    </a:lnTo>
                    <a:lnTo>
                      <a:pt x="1760" y="176"/>
                    </a:lnTo>
                    <a:lnTo>
                      <a:pt x="1740" y="116"/>
                    </a:lnTo>
                    <a:lnTo>
                      <a:pt x="1718" y="58"/>
                    </a:lnTo>
                    <a:lnTo>
                      <a:pt x="1692" y="0"/>
                    </a:lnTo>
                    <a:lnTo>
                      <a:pt x="0" y="0"/>
                    </a:lnTo>
                    <a:lnTo>
                      <a:pt x="0" y="1398"/>
                    </a:lnTo>
                    <a:close/>
                    <a:moveTo>
                      <a:pt x="1437" y="1044"/>
                    </a:moveTo>
                    <a:lnTo>
                      <a:pt x="1437" y="1044"/>
                    </a:lnTo>
                    <a:lnTo>
                      <a:pt x="1437" y="1066"/>
                    </a:lnTo>
                    <a:lnTo>
                      <a:pt x="1433" y="1086"/>
                    </a:lnTo>
                    <a:lnTo>
                      <a:pt x="1429" y="1106"/>
                    </a:lnTo>
                    <a:lnTo>
                      <a:pt x="1421" y="1126"/>
                    </a:lnTo>
                    <a:lnTo>
                      <a:pt x="1413" y="1144"/>
                    </a:lnTo>
                    <a:lnTo>
                      <a:pt x="1401" y="1162"/>
                    </a:lnTo>
                    <a:lnTo>
                      <a:pt x="1389" y="1178"/>
                    </a:lnTo>
                    <a:lnTo>
                      <a:pt x="1375" y="1192"/>
                    </a:lnTo>
                    <a:lnTo>
                      <a:pt x="1361" y="1206"/>
                    </a:lnTo>
                    <a:lnTo>
                      <a:pt x="1345" y="1218"/>
                    </a:lnTo>
                    <a:lnTo>
                      <a:pt x="1327" y="1230"/>
                    </a:lnTo>
                    <a:lnTo>
                      <a:pt x="1309" y="1238"/>
                    </a:lnTo>
                    <a:lnTo>
                      <a:pt x="1289" y="1246"/>
                    </a:lnTo>
                    <a:lnTo>
                      <a:pt x="1269" y="1250"/>
                    </a:lnTo>
                    <a:lnTo>
                      <a:pt x="1249" y="1254"/>
                    </a:lnTo>
                    <a:lnTo>
                      <a:pt x="1227" y="1254"/>
                    </a:lnTo>
                    <a:lnTo>
                      <a:pt x="1227" y="1254"/>
                    </a:lnTo>
                    <a:lnTo>
                      <a:pt x="1205" y="1254"/>
                    </a:lnTo>
                    <a:lnTo>
                      <a:pt x="1183" y="1250"/>
                    </a:lnTo>
                    <a:lnTo>
                      <a:pt x="1163" y="1246"/>
                    </a:lnTo>
                    <a:lnTo>
                      <a:pt x="1145" y="1238"/>
                    </a:lnTo>
                    <a:lnTo>
                      <a:pt x="1124" y="1230"/>
                    </a:lnTo>
                    <a:lnTo>
                      <a:pt x="1108" y="1218"/>
                    </a:lnTo>
                    <a:lnTo>
                      <a:pt x="1092" y="1206"/>
                    </a:lnTo>
                    <a:lnTo>
                      <a:pt x="1076" y="1192"/>
                    </a:lnTo>
                    <a:lnTo>
                      <a:pt x="1062" y="1178"/>
                    </a:lnTo>
                    <a:lnTo>
                      <a:pt x="1050" y="1162"/>
                    </a:lnTo>
                    <a:lnTo>
                      <a:pt x="1040" y="1144"/>
                    </a:lnTo>
                    <a:lnTo>
                      <a:pt x="1030" y="1126"/>
                    </a:lnTo>
                    <a:lnTo>
                      <a:pt x="1024" y="1106"/>
                    </a:lnTo>
                    <a:lnTo>
                      <a:pt x="1018" y="1086"/>
                    </a:lnTo>
                    <a:lnTo>
                      <a:pt x="1016" y="1066"/>
                    </a:lnTo>
                    <a:lnTo>
                      <a:pt x="1014" y="1044"/>
                    </a:lnTo>
                    <a:lnTo>
                      <a:pt x="1014" y="1044"/>
                    </a:lnTo>
                    <a:lnTo>
                      <a:pt x="1016" y="1022"/>
                    </a:lnTo>
                    <a:lnTo>
                      <a:pt x="1018" y="1000"/>
                    </a:lnTo>
                    <a:lnTo>
                      <a:pt x="1024" y="980"/>
                    </a:lnTo>
                    <a:lnTo>
                      <a:pt x="1030" y="962"/>
                    </a:lnTo>
                    <a:lnTo>
                      <a:pt x="1040" y="942"/>
                    </a:lnTo>
                    <a:lnTo>
                      <a:pt x="1050" y="926"/>
                    </a:lnTo>
                    <a:lnTo>
                      <a:pt x="1062" y="910"/>
                    </a:lnTo>
                    <a:lnTo>
                      <a:pt x="1076" y="894"/>
                    </a:lnTo>
                    <a:lnTo>
                      <a:pt x="1092" y="880"/>
                    </a:lnTo>
                    <a:lnTo>
                      <a:pt x="1108" y="868"/>
                    </a:lnTo>
                    <a:lnTo>
                      <a:pt x="1124" y="858"/>
                    </a:lnTo>
                    <a:lnTo>
                      <a:pt x="1145" y="848"/>
                    </a:lnTo>
                    <a:lnTo>
                      <a:pt x="1163" y="842"/>
                    </a:lnTo>
                    <a:lnTo>
                      <a:pt x="1183" y="836"/>
                    </a:lnTo>
                    <a:lnTo>
                      <a:pt x="1205" y="834"/>
                    </a:lnTo>
                    <a:lnTo>
                      <a:pt x="1227" y="832"/>
                    </a:lnTo>
                    <a:lnTo>
                      <a:pt x="1227" y="832"/>
                    </a:lnTo>
                    <a:lnTo>
                      <a:pt x="1249" y="834"/>
                    </a:lnTo>
                    <a:lnTo>
                      <a:pt x="1269" y="836"/>
                    </a:lnTo>
                    <a:lnTo>
                      <a:pt x="1289" y="842"/>
                    </a:lnTo>
                    <a:lnTo>
                      <a:pt x="1309" y="848"/>
                    </a:lnTo>
                    <a:lnTo>
                      <a:pt x="1327" y="858"/>
                    </a:lnTo>
                    <a:lnTo>
                      <a:pt x="1345" y="868"/>
                    </a:lnTo>
                    <a:lnTo>
                      <a:pt x="1361" y="880"/>
                    </a:lnTo>
                    <a:lnTo>
                      <a:pt x="1375" y="894"/>
                    </a:lnTo>
                    <a:lnTo>
                      <a:pt x="1389" y="910"/>
                    </a:lnTo>
                    <a:lnTo>
                      <a:pt x="1401" y="926"/>
                    </a:lnTo>
                    <a:lnTo>
                      <a:pt x="1413" y="942"/>
                    </a:lnTo>
                    <a:lnTo>
                      <a:pt x="1421" y="962"/>
                    </a:lnTo>
                    <a:lnTo>
                      <a:pt x="1429" y="980"/>
                    </a:lnTo>
                    <a:lnTo>
                      <a:pt x="1433" y="1000"/>
                    </a:lnTo>
                    <a:lnTo>
                      <a:pt x="1437" y="1022"/>
                    </a:lnTo>
                    <a:lnTo>
                      <a:pt x="1437" y="1044"/>
                    </a:lnTo>
                    <a:lnTo>
                      <a:pt x="1437" y="1044"/>
                    </a:lnTo>
                    <a:close/>
                    <a:moveTo>
                      <a:pt x="976" y="198"/>
                    </a:moveTo>
                    <a:lnTo>
                      <a:pt x="976" y="198"/>
                    </a:lnTo>
                    <a:lnTo>
                      <a:pt x="1006" y="230"/>
                    </a:lnTo>
                    <a:lnTo>
                      <a:pt x="1030" y="264"/>
                    </a:lnTo>
                    <a:lnTo>
                      <a:pt x="1052" y="300"/>
                    </a:lnTo>
                    <a:lnTo>
                      <a:pt x="1070" y="336"/>
                    </a:lnTo>
                    <a:lnTo>
                      <a:pt x="1082" y="376"/>
                    </a:lnTo>
                    <a:lnTo>
                      <a:pt x="1092" y="416"/>
                    </a:lnTo>
                    <a:lnTo>
                      <a:pt x="1098" y="456"/>
                    </a:lnTo>
                    <a:lnTo>
                      <a:pt x="1100" y="496"/>
                    </a:lnTo>
                    <a:lnTo>
                      <a:pt x="1098" y="536"/>
                    </a:lnTo>
                    <a:lnTo>
                      <a:pt x="1092" y="576"/>
                    </a:lnTo>
                    <a:lnTo>
                      <a:pt x="1082" y="616"/>
                    </a:lnTo>
                    <a:lnTo>
                      <a:pt x="1070" y="654"/>
                    </a:lnTo>
                    <a:lnTo>
                      <a:pt x="1052" y="692"/>
                    </a:lnTo>
                    <a:lnTo>
                      <a:pt x="1030" y="728"/>
                    </a:lnTo>
                    <a:lnTo>
                      <a:pt x="1006" y="762"/>
                    </a:lnTo>
                    <a:lnTo>
                      <a:pt x="976" y="794"/>
                    </a:lnTo>
                    <a:lnTo>
                      <a:pt x="976" y="794"/>
                    </a:lnTo>
                    <a:lnTo>
                      <a:pt x="944" y="824"/>
                    </a:lnTo>
                    <a:lnTo>
                      <a:pt x="910" y="848"/>
                    </a:lnTo>
                    <a:lnTo>
                      <a:pt x="874" y="870"/>
                    </a:lnTo>
                    <a:lnTo>
                      <a:pt x="836" y="888"/>
                    </a:lnTo>
                    <a:lnTo>
                      <a:pt x="798" y="900"/>
                    </a:lnTo>
                    <a:lnTo>
                      <a:pt x="758" y="910"/>
                    </a:lnTo>
                    <a:lnTo>
                      <a:pt x="718" y="916"/>
                    </a:lnTo>
                    <a:lnTo>
                      <a:pt x="677" y="918"/>
                    </a:lnTo>
                    <a:lnTo>
                      <a:pt x="637" y="916"/>
                    </a:lnTo>
                    <a:lnTo>
                      <a:pt x="597" y="910"/>
                    </a:lnTo>
                    <a:lnTo>
                      <a:pt x="557" y="900"/>
                    </a:lnTo>
                    <a:lnTo>
                      <a:pt x="517" y="888"/>
                    </a:lnTo>
                    <a:lnTo>
                      <a:pt x="481" y="870"/>
                    </a:lnTo>
                    <a:lnTo>
                      <a:pt x="445" y="848"/>
                    </a:lnTo>
                    <a:lnTo>
                      <a:pt x="411" y="824"/>
                    </a:lnTo>
                    <a:lnTo>
                      <a:pt x="379" y="794"/>
                    </a:lnTo>
                    <a:lnTo>
                      <a:pt x="379" y="794"/>
                    </a:lnTo>
                    <a:lnTo>
                      <a:pt x="349" y="762"/>
                    </a:lnTo>
                    <a:lnTo>
                      <a:pt x="325" y="728"/>
                    </a:lnTo>
                    <a:lnTo>
                      <a:pt x="303" y="692"/>
                    </a:lnTo>
                    <a:lnTo>
                      <a:pt x="285" y="654"/>
                    </a:lnTo>
                    <a:lnTo>
                      <a:pt x="271" y="616"/>
                    </a:lnTo>
                    <a:lnTo>
                      <a:pt x="263" y="576"/>
                    </a:lnTo>
                    <a:lnTo>
                      <a:pt x="257" y="536"/>
                    </a:lnTo>
                    <a:lnTo>
                      <a:pt x="255" y="496"/>
                    </a:lnTo>
                    <a:lnTo>
                      <a:pt x="257" y="456"/>
                    </a:lnTo>
                    <a:lnTo>
                      <a:pt x="263" y="416"/>
                    </a:lnTo>
                    <a:lnTo>
                      <a:pt x="271" y="376"/>
                    </a:lnTo>
                    <a:lnTo>
                      <a:pt x="285" y="336"/>
                    </a:lnTo>
                    <a:lnTo>
                      <a:pt x="303" y="300"/>
                    </a:lnTo>
                    <a:lnTo>
                      <a:pt x="325" y="264"/>
                    </a:lnTo>
                    <a:lnTo>
                      <a:pt x="349" y="230"/>
                    </a:lnTo>
                    <a:lnTo>
                      <a:pt x="379" y="198"/>
                    </a:lnTo>
                    <a:lnTo>
                      <a:pt x="379" y="198"/>
                    </a:lnTo>
                    <a:lnTo>
                      <a:pt x="411" y="168"/>
                    </a:lnTo>
                    <a:lnTo>
                      <a:pt x="445" y="144"/>
                    </a:lnTo>
                    <a:lnTo>
                      <a:pt x="481" y="122"/>
                    </a:lnTo>
                    <a:lnTo>
                      <a:pt x="517" y="104"/>
                    </a:lnTo>
                    <a:lnTo>
                      <a:pt x="557" y="90"/>
                    </a:lnTo>
                    <a:lnTo>
                      <a:pt x="597" y="82"/>
                    </a:lnTo>
                    <a:lnTo>
                      <a:pt x="637" y="76"/>
                    </a:lnTo>
                    <a:lnTo>
                      <a:pt x="677" y="74"/>
                    </a:lnTo>
                    <a:lnTo>
                      <a:pt x="718" y="76"/>
                    </a:lnTo>
                    <a:lnTo>
                      <a:pt x="758" y="82"/>
                    </a:lnTo>
                    <a:lnTo>
                      <a:pt x="798" y="90"/>
                    </a:lnTo>
                    <a:lnTo>
                      <a:pt x="836" y="104"/>
                    </a:lnTo>
                    <a:lnTo>
                      <a:pt x="874" y="122"/>
                    </a:lnTo>
                    <a:lnTo>
                      <a:pt x="910" y="144"/>
                    </a:lnTo>
                    <a:lnTo>
                      <a:pt x="944" y="168"/>
                    </a:lnTo>
                    <a:lnTo>
                      <a:pt x="976" y="198"/>
                    </a:lnTo>
                    <a:lnTo>
                      <a:pt x="976" y="198"/>
                    </a:lnTo>
                    <a:close/>
                  </a:path>
                </a:pathLst>
              </a:custGeom>
              <a:solidFill>
                <a:srgbClr val="C7C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5"/>
                  </a:solidFill>
                  <a:effectLst/>
                  <a:uLnTx/>
                  <a:uFillTx/>
                  <a:latin typeface="Roboto Light"/>
                  <a:ea typeface="+mn-ea"/>
                  <a:cs typeface="+mn-cs"/>
                </a:endParaRPr>
              </a:p>
            </p:txBody>
          </p:sp>
          <p:sp>
            <p:nvSpPr>
              <p:cNvPr id="9" name="Freeform 6">
                <a:extLst>
                  <a:ext uri="{FF2B5EF4-FFF2-40B4-BE49-F238E27FC236}">
                    <a16:creationId xmlns:a16="http://schemas.microsoft.com/office/drawing/2014/main" id="{D6468F9D-0AD4-4007-AC37-4F15C9D8A8EC}"/>
                  </a:ext>
                </a:extLst>
              </p:cNvPr>
              <p:cNvSpPr>
                <a:spLocks/>
              </p:cNvSpPr>
              <p:nvPr/>
            </p:nvSpPr>
            <p:spPr bwMode="auto">
              <a:xfrm>
                <a:off x="4465" y="2694"/>
                <a:ext cx="283" cy="282"/>
              </a:xfrm>
              <a:custGeom>
                <a:avLst/>
                <a:gdLst>
                  <a:gd name="T0" fmla="*/ 143 w 283"/>
                  <a:gd name="T1" fmla="*/ 0 h 282"/>
                  <a:gd name="T2" fmla="*/ 115 w 283"/>
                  <a:gd name="T3" fmla="*/ 4 h 282"/>
                  <a:gd name="T4" fmla="*/ 87 w 283"/>
                  <a:gd name="T5" fmla="*/ 12 h 282"/>
                  <a:gd name="T6" fmla="*/ 63 w 283"/>
                  <a:gd name="T7" fmla="*/ 24 h 282"/>
                  <a:gd name="T8" fmla="*/ 42 w 283"/>
                  <a:gd name="T9" fmla="*/ 42 h 282"/>
                  <a:gd name="T10" fmla="*/ 24 w 283"/>
                  <a:gd name="T11" fmla="*/ 62 h 282"/>
                  <a:gd name="T12" fmla="*/ 12 w 283"/>
                  <a:gd name="T13" fmla="*/ 86 h 282"/>
                  <a:gd name="T14" fmla="*/ 4 w 283"/>
                  <a:gd name="T15" fmla="*/ 114 h 282"/>
                  <a:gd name="T16" fmla="*/ 0 w 283"/>
                  <a:gd name="T17" fmla="*/ 142 h 282"/>
                  <a:gd name="T18" fmla="*/ 2 w 283"/>
                  <a:gd name="T19" fmla="*/ 156 h 282"/>
                  <a:gd name="T20" fmla="*/ 8 w 283"/>
                  <a:gd name="T21" fmla="*/ 184 h 282"/>
                  <a:gd name="T22" fmla="*/ 18 w 283"/>
                  <a:gd name="T23" fmla="*/ 208 h 282"/>
                  <a:gd name="T24" fmla="*/ 32 w 283"/>
                  <a:gd name="T25" fmla="*/ 232 h 282"/>
                  <a:gd name="T26" fmla="*/ 52 w 283"/>
                  <a:gd name="T27" fmla="*/ 250 h 282"/>
                  <a:gd name="T28" fmla="*/ 75 w 283"/>
                  <a:gd name="T29" fmla="*/ 266 h 282"/>
                  <a:gd name="T30" fmla="*/ 101 w 283"/>
                  <a:gd name="T31" fmla="*/ 276 h 282"/>
                  <a:gd name="T32" fmla="*/ 129 w 283"/>
                  <a:gd name="T33" fmla="*/ 282 h 282"/>
                  <a:gd name="T34" fmla="*/ 143 w 283"/>
                  <a:gd name="T35" fmla="*/ 282 h 282"/>
                  <a:gd name="T36" fmla="*/ 171 w 283"/>
                  <a:gd name="T37" fmla="*/ 280 h 282"/>
                  <a:gd name="T38" fmla="*/ 197 w 283"/>
                  <a:gd name="T39" fmla="*/ 272 h 282"/>
                  <a:gd name="T40" fmla="*/ 221 w 283"/>
                  <a:gd name="T41" fmla="*/ 258 h 282"/>
                  <a:gd name="T42" fmla="*/ 243 w 283"/>
                  <a:gd name="T43" fmla="*/ 242 h 282"/>
                  <a:gd name="T44" fmla="*/ 259 w 283"/>
                  <a:gd name="T45" fmla="*/ 220 h 282"/>
                  <a:gd name="T46" fmla="*/ 273 w 283"/>
                  <a:gd name="T47" fmla="*/ 196 h 282"/>
                  <a:gd name="T48" fmla="*/ 281 w 283"/>
                  <a:gd name="T49" fmla="*/ 170 h 282"/>
                  <a:gd name="T50" fmla="*/ 283 w 283"/>
                  <a:gd name="T51" fmla="*/ 142 h 282"/>
                  <a:gd name="T52" fmla="*/ 283 w 283"/>
                  <a:gd name="T53" fmla="*/ 128 h 282"/>
                  <a:gd name="T54" fmla="*/ 277 w 283"/>
                  <a:gd name="T55" fmla="*/ 100 h 282"/>
                  <a:gd name="T56" fmla="*/ 267 w 283"/>
                  <a:gd name="T57" fmla="*/ 74 h 282"/>
                  <a:gd name="T58" fmla="*/ 251 w 283"/>
                  <a:gd name="T59" fmla="*/ 52 h 282"/>
                  <a:gd name="T60" fmla="*/ 233 w 283"/>
                  <a:gd name="T61" fmla="*/ 34 h 282"/>
                  <a:gd name="T62" fmla="*/ 209 w 283"/>
                  <a:gd name="T63" fmla="*/ 18 h 282"/>
                  <a:gd name="T64" fmla="*/ 185 w 283"/>
                  <a:gd name="T65" fmla="*/ 8 h 282"/>
                  <a:gd name="T66" fmla="*/ 157 w 283"/>
                  <a:gd name="T67" fmla="*/ 2 h 282"/>
                  <a:gd name="T68" fmla="*/ 143 w 283"/>
                  <a:gd name="T6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2">
                    <a:moveTo>
                      <a:pt x="143" y="0"/>
                    </a:moveTo>
                    <a:lnTo>
                      <a:pt x="143" y="0"/>
                    </a:lnTo>
                    <a:lnTo>
                      <a:pt x="129" y="2"/>
                    </a:lnTo>
                    <a:lnTo>
                      <a:pt x="115" y="4"/>
                    </a:lnTo>
                    <a:lnTo>
                      <a:pt x="101" y="8"/>
                    </a:lnTo>
                    <a:lnTo>
                      <a:pt x="87" y="12"/>
                    </a:lnTo>
                    <a:lnTo>
                      <a:pt x="75" y="18"/>
                    </a:lnTo>
                    <a:lnTo>
                      <a:pt x="63" y="24"/>
                    </a:lnTo>
                    <a:lnTo>
                      <a:pt x="52" y="34"/>
                    </a:lnTo>
                    <a:lnTo>
                      <a:pt x="42" y="42"/>
                    </a:lnTo>
                    <a:lnTo>
                      <a:pt x="32" y="52"/>
                    </a:lnTo>
                    <a:lnTo>
                      <a:pt x="24" y="62"/>
                    </a:lnTo>
                    <a:lnTo>
                      <a:pt x="18" y="74"/>
                    </a:lnTo>
                    <a:lnTo>
                      <a:pt x="12" y="86"/>
                    </a:lnTo>
                    <a:lnTo>
                      <a:pt x="8" y="100"/>
                    </a:lnTo>
                    <a:lnTo>
                      <a:pt x="4" y="114"/>
                    </a:lnTo>
                    <a:lnTo>
                      <a:pt x="2" y="128"/>
                    </a:lnTo>
                    <a:lnTo>
                      <a:pt x="0" y="142"/>
                    </a:lnTo>
                    <a:lnTo>
                      <a:pt x="0" y="142"/>
                    </a:lnTo>
                    <a:lnTo>
                      <a:pt x="2" y="156"/>
                    </a:lnTo>
                    <a:lnTo>
                      <a:pt x="4" y="170"/>
                    </a:lnTo>
                    <a:lnTo>
                      <a:pt x="8" y="184"/>
                    </a:lnTo>
                    <a:lnTo>
                      <a:pt x="12" y="196"/>
                    </a:lnTo>
                    <a:lnTo>
                      <a:pt x="18" y="208"/>
                    </a:lnTo>
                    <a:lnTo>
                      <a:pt x="24" y="220"/>
                    </a:lnTo>
                    <a:lnTo>
                      <a:pt x="32" y="232"/>
                    </a:lnTo>
                    <a:lnTo>
                      <a:pt x="42" y="242"/>
                    </a:lnTo>
                    <a:lnTo>
                      <a:pt x="52" y="250"/>
                    </a:lnTo>
                    <a:lnTo>
                      <a:pt x="63" y="258"/>
                    </a:lnTo>
                    <a:lnTo>
                      <a:pt x="75" y="266"/>
                    </a:lnTo>
                    <a:lnTo>
                      <a:pt x="87" y="272"/>
                    </a:lnTo>
                    <a:lnTo>
                      <a:pt x="101" y="276"/>
                    </a:lnTo>
                    <a:lnTo>
                      <a:pt x="115" y="280"/>
                    </a:lnTo>
                    <a:lnTo>
                      <a:pt x="129" y="282"/>
                    </a:lnTo>
                    <a:lnTo>
                      <a:pt x="143" y="282"/>
                    </a:lnTo>
                    <a:lnTo>
                      <a:pt x="143" y="282"/>
                    </a:lnTo>
                    <a:lnTo>
                      <a:pt x="157" y="282"/>
                    </a:lnTo>
                    <a:lnTo>
                      <a:pt x="171" y="280"/>
                    </a:lnTo>
                    <a:lnTo>
                      <a:pt x="185" y="276"/>
                    </a:lnTo>
                    <a:lnTo>
                      <a:pt x="197" y="272"/>
                    </a:lnTo>
                    <a:lnTo>
                      <a:pt x="209" y="266"/>
                    </a:lnTo>
                    <a:lnTo>
                      <a:pt x="221" y="258"/>
                    </a:lnTo>
                    <a:lnTo>
                      <a:pt x="233" y="250"/>
                    </a:lnTo>
                    <a:lnTo>
                      <a:pt x="243" y="242"/>
                    </a:lnTo>
                    <a:lnTo>
                      <a:pt x="251" y="232"/>
                    </a:lnTo>
                    <a:lnTo>
                      <a:pt x="259" y="220"/>
                    </a:lnTo>
                    <a:lnTo>
                      <a:pt x="267" y="208"/>
                    </a:lnTo>
                    <a:lnTo>
                      <a:pt x="273" y="196"/>
                    </a:lnTo>
                    <a:lnTo>
                      <a:pt x="277" y="184"/>
                    </a:lnTo>
                    <a:lnTo>
                      <a:pt x="281" y="170"/>
                    </a:lnTo>
                    <a:lnTo>
                      <a:pt x="283" y="156"/>
                    </a:lnTo>
                    <a:lnTo>
                      <a:pt x="283" y="142"/>
                    </a:lnTo>
                    <a:lnTo>
                      <a:pt x="283" y="142"/>
                    </a:lnTo>
                    <a:lnTo>
                      <a:pt x="283" y="128"/>
                    </a:lnTo>
                    <a:lnTo>
                      <a:pt x="281" y="114"/>
                    </a:lnTo>
                    <a:lnTo>
                      <a:pt x="277" y="100"/>
                    </a:lnTo>
                    <a:lnTo>
                      <a:pt x="273" y="86"/>
                    </a:lnTo>
                    <a:lnTo>
                      <a:pt x="267" y="74"/>
                    </a:lnTo>
                    <a:lnTo>
                      <a:pt x="259" y="62"/>
                    </a:lnTo>
                    <a:lnTo>
                      <a:pt x="251" y="52"/>
                    </a:lnTo>
                    <a:lnTo>
                      <a:pt x="243" y="42"/>
                    </a:lnTo>
                    <a:lnTo>
                      <a:pt x="233" y="34"/>
                    </a:lnTo>
                    <a:lnTo>
                      <a:pt x="221" y="24"/>
                    </a:lnTo>
                    <a:lnTo>
                      <a:pt x="209" y="18"/>
                    </a:lnTo>
                    <a:lnTo>
                      <a:pt x="197" y="12"/>
                    </a:lnTo>
                    <a:lnTo>
                      <a:pt x="185" y="8"/>
                    </a:lnTo>
                    <a:lnTo>
                      <a:pt x="171" y="4"/>
                    </a:lnTo>
                    <a:lnTo>
                      <a:pt x="157" y="2"/>
                    </a:lnTo>
                    <a:lnTo>
                      <a:pt x="143" y="0"/>
                    </a:lnTo>
                    <a:lnTo>
                      <a:pt x="1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5"/>
                  </a:solidFill>
                  <a:effectLst/>
                  <a:uLnTx/>
                  <a:uFillTx/>
                  <a:latin typeface="Roboto Light"/>
                  <a:ea typeface="+mn-ea"/>
                  <a:cs typeface="+mn-cs"/>
                </a:endParaRPr>
              </a:p>
            </p:txBody>
          </p:sp>
        </p:grpSp>
        <p:sp>
          <p:nvSpPr>
            <p:cNvPr id="10" name="TextBox 9">
              <a:extLst>
                <a:ext uri="{FF2B5EF4-FFF2-40B4-BE49-F238E27FC236}">
                  <a16:creationId xmlns:a16="http://schemas.microsoft.com/office/drawing/2014/main" id="{FA4B0528-07DD-4828-80A1-38D6807189A0}"/>
                </a:ext>
              </a:extLst>
            </p:cNvPr>
            <p:cNvSpPr txBox="1"/>
            <p:nvPr/>
          </p:nvSpPr>
          <p:spPr>
            <a:xfrm>
              <a:off x="12294760" y="-281940"/>
              <a:ext cx="1536700" cy="318079"/>
            </a:xfrm>
            <a:prstGeom prst="rect">
              <a:avLst/>
            </a:prstGeom>
            <a:noFill/>
          </p:spPr>
          <p:txBody>
            <a:bodyPr wrap="square" lIns="0" tIns="0" rIns="0" bIns="0" rtlCol="0" anchor="t">
              <a:noAutofit/>
            </a:bodyPr>
            <a:lstStyle/>
            <a:p>
              <a:pPr algn="l"/>
              <a:r>
                <a:rPr lang="en-AU" sz="1200" dirty="0">
                  <a:solidFill>
                    <a:srgbClr val="EF6347"/>
                  </a:solidFill>
                  <a:latin typeface="Roboto Light" panose="02000000000000000000" pitchFamily="2" charset="0"/>
                  <a:ea typeface="Roboto Light" panose="02000000000000000000" pitchFamily="2" charset="0"/>
                </a:rPr>
                <a:t>Editable (delete this)</a:t>
              </a:r>
            </a:p>
          </p:txBody>
        </p:sp>
      </p:grpSp>
      <p:pic>
        <p:nvPicPr>
          <p:cNvPr id="2" name="Picture 1">
            <a:extLst>
              <a:ext uri="{FF2B5EF4-FFF2-40B4-BE49-F238E27FC236}">
                <a16:creationId xmlns:a16="http://schemas.microsoft.com/office/drawing/2014/main" id="{6F60F370-EAE9-40DE-8EF3-35656B5314C6}"/>
              </a:ext>
            </a:extLst>
          </p:cNvPr>
          <p:cNvPicPr>
            <a:picLocks noChangeAspect="1"/>
          </p:cNvPicPr>
          <p:nvPr/>
        </p:nvPicPr>
        <p:blipFill>
          <a:blip r:embed="rId2"/>
          <a:stretch>
            <a:fillRect/>
          </a:stretch>
        </p:blipFill>
        <p:spPr>
          <a:xfrm>
            <a:off x="12294760" y="0"/>
            <a:ext cx="1993565" cy="1639966"/>
          </a:xfrm>
          <a:prstGeom prst="rect">
            <a:avLst/>
          </a:prstGeom>
        </p:spPr>
      </p:pic>
      <p:pic>
        <p:nvPicPr>
          <p:cNvPr id="5" name="Picture 4"/>
          <p:cNvPicPr>
            <a:picLocks noChangeAspect="1"/>
          </p:cNvPicPr>
          <p:nvPr/>
        </p:nvPicPr>
        <p:blipFill>
          <a:blip r:embed="rId3"/>
          <a:stretch>
            <a:fillRect/>
          </a:stretch>
        </p:blipFill>
        <p:spPr>
          <a:xfrm>
            <a:off x="3001121" y="1277770"/>
            <a:ext cx="7024622" cy="5327303"/>
          </a:xfrm>
          <a:prstGeom prst="rect">
            <a:avLst/>
          </a:prstGeom>
        </p:spPr>
      </p:pic>
    </p:spTree>
    <p:extLst>
      <p:ext uri="{BB962C8B-B14F-4D97-AF65-F5344CB8AC3E}">
        <p14:creationId xmlns:p14="http://schemas.microsoft.com/office/powerpoint/2010/main" val="85975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5FDE-CD9E-44EE-9F26-052053E6C0D4}"/>
              </a:ext>
            </a:extLst>
          </p:cNvPr>
          <p:cNvSpPr>
            <a:spLocks noGrp="1"/>
          </p:cNvSpPr>
          <p:nvPr>
            <p:ph type="title"/>
          </p:nvPr>
        </p:nvSpPr>
        <p:spPr/>
        <p:txBody>
          <a:bodyPr/>
          <a:lstStyle/>
          <a:p>
            <a:r>
              <a:rPr lang="en-AU" dirty="0"/>
              <a:t>02</a:t>
            </a:r>
          </a:p>
        </p:txBody>
      </p:sp>
      <p:sp>
        <p:nvSpPr>
          <p:cNvPr id="4" name="Text Placeholder 3">
            <a:extLst>
              <a:ext uri="{FF2B5EF4-FFF2-40B4-BE49-F238E27FC236}">
                <a16:creationId xmlns:a16="http://schemas.microsoft.com/office/drawing/2014/main" id="{64B546C5-F3D3-4F8C-85D4-8EBF7F09F047}"/>
              </a:ext>
            </a:extLst>
          </p:cNvPr>
          <p:cNvSpPr>
            <a:spLocks noGrp="1"/>
          </p:cNvSpPr>
          <p:nvPr>
            <p:ph type="body" idx="1"/>
          </p:nvPr>
        </p:nvSpPr>
        <p:spPr/>
        <p:txBody>
          <a:bodyPr/>
          <a:lstStyle/>
          <a:p>
            <a:r>
              <a:rPr lang="en-AU" dirty="0"/>
              <a:t>Trial store performance</a:t>
            </a:r>
          </a:p>
        </p:txBody>
      </p:sp>
      <p:pic>
        <p:nvPicPr>
          <p:cNvPr id="2" name="Picture 1"/>
          <p:cNvPicPr>
            <a:picLocks noChangeAspect="1"/>
          </p:cNvPicPr>
          <p:nvPr/>
        </p:nvPicPr>
        <p:blipFill>
          <a:blip r:embed="rId2"/>
          <a:stretch>
            <a:fillRect/>
          </a:stretch>
        </p:blipFill>
        <p:spPr>
          <a:xfrm>
            <a:off x="7608641" y="0"/>
            <a:ext cx="4583359" cy="6858000"/>
          </a:xfrm>
          <a:prstGeom prst="rect">
            <a:avLst/>
          </a:prstGeom>
        </p:spPr>
      </p:pic>
    </p:spTree>
    <p:extLst>
      <p:ext uri="{BB962C8B-B14F-4D97-AF65-F5344CB8AC3E}">
        <p14:creationId xmlns:p14="http://schemas.microsoft.com/office/powerpoint/2010/main" val="337747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p:txBody>
          <a:bodyPr/>
          <a:lstStyle/>
          <a:p>
            <a:r>
              <a:rPr lang="en-US" dirty="0"/>
              <a:t>Significant difference between trial and control sales in at least two out of three trial months.</a:t>
            </a:r>
            <a:endParaRPr lang="en-AU" dirty="0"/>
          </a:p>
        </p:txBody>
      </p:sp>
      <p:pic>
        <p:nvPicPr>
          <p:cNvPr id="2" name="Picture 1">
            <a:extLst>
              <a:ext uri="{FF2B5EF4-FFF2-40B4-BE49-F238E27FC236}">
                <a16:creationId xmlns:a16="http://schemas.microsoft.com/office/drawing/2014/main" id="{63E30F50-ED63-4179-A426-2CF2BA3316E2}"/>
              </a:ext>
            </a:extLst>
          </p:cNvPr>
          <p:cNvPicPr>
            <a:picLocks noChangeAspect="1"/>
          </p:cNvPicPr>
          <p:nvPr/>
        </p:nvPicPr>
        <p:blipFill>
          <a:blip r:embed="rId2"/>
          <a:stretch>
            <a:fillRect/>
          </a:stretch>
        </p:blipFill>
        <p:spPr>
          <a:xfrm>
            <a:off x="12305402" y="0"/>
            <a:ext cx="1993565" cy="1822862"/>
          </a:xfrm>
          <a:prstGeom prst="rect">
            <a:avLst/>
          </a:prstGeom>
        </p:spPr>
      </p:pic>
      <p:pic>
        <p:nvPicPr>
          <p:cNvPr id="3" name="Picture 2"/>
          <p:cNvPicPr>
            <a:picLocks noChangeAspect="1"/>
          </p:cNvPicPr>
          <p:nvPr/>
        </p:nvPicPr>
        <p:blipFill>
          <a:blip r:embed="rId3"/>
          <a:stretch>
            <a:fillRect/>
          </a:stretch>
        </p:blipFill>
        <p:spPr>
          <a:xfrm>
            <a:off x="3016091" y="1273064"/>
            <a:ext cx="6159817" cy="4311872"/>
          </a:xfrm>
          <a:prstGeom prst="rect">
            <a:avLst/>
          </a:prstGeom>
        </p:spPr>
      </p:pic>
      <p:pic>
        <p:nvPicPr>
          <p:cNvPr id="5" name="Picture 4"/>
          <p:cNvPicPr>
            <a:picLocks noChangeAspect="1"/>
          </p:cNvPicPr>
          <p:nvPr/>
        </p:nvPicPr>
        <p:blipFill>
          <a:blip r:embed="rId4"/>
          <a:stretch>
            <a:fillRect/>
          </a:stretch>
        </p:blipFill>
        <p:spPr>
          <a:xfrm>
            <a:off x="1031164" y="323742"/>
            <a:ext cx="11135268" cy="5881116"/>
          </a:xfrm>
          <a:prstGeom prst="rect">
            <a:avLst/>
          </a:prstGeom>
        </p:spPr>
      </p:pic>
    </p:spTree>
    <p:extLst>
      <p:ext uri="{BB962C8B-B14F-4D97-AF65-F5344CB8AC3E}">
        <p14:creationId xmlns:p14="http://schemas.microsoft.com/office/powerpoint/2010/main" val="52303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Q.colours">
      <a:dk1>
        <a:srgbClr val="000005"/>
      </a:dk1>
      <a:lt1>
        <a:srgbClr val="FFFFFF"/>
      </a:lt1>
      <a:dk2>
        <a:srgbClr val="4A4A4E"/>
      </a:dk2>
      <a:lt2>
        <a:srgbClr val="ECE8E4"/>
      </a:lt2>
      <a:accent1>
        <a:srgbClr val="BCB5AC"/>
      </a:accent1>
      <a:accent2>
        <a:srgbClr val="736E68"/>
      </a:accent2>
      <a:accent3>
        <a:srgbClr val="93908E"/>
      </a:accent3>
      <a:accent4>
        <a:srgbClr val="C7C5C4"/>
      </a:accent4>
      <a:accent5>
        <a:srgbClr val="93908E"/>
      </a:accent5>
      <a:accent6>
        <a:srgbClr val="4A4A4E"/>
      </a:accent6>
      <a:hlink>
        <a:srgbClr val="3F68AD"/>
      </a:hlink>
      <a:folHlink>
        <a:srgbClr val="44B5C5"/>
      </a:folHlink>
    </a:clrScheme>
    <a:fontScheme name="Quantium">
      <a:majorFont>
        <a:latin typeface="Roboto Light"/>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CE8E4"/>
        </a:solidFill>
        <a:ln>
          <a:noFill/>
        </a:ln>
      </a:spPr>
      <a:bodyPr rtlCol="0" anchor="ctr"/>
      <a:lstStyle>
        <a:defPPr algn="ctr">
          <a:defRPr sz="1400" dirty="0" err="1" smtClean="0">
            <a:solidFill>
              <a:srgbClr val="000005"/>
            </a:solidFill>
            <a:latin typeface="Roboto Light" panose="02000000000000000000" pitchFamily="2" charset="0"/>
            <a:ea typeface="Roboto Light"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rgbClr val="000000"/>
          </a:solidFill>
          <a:prstDash val="solid"/>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noAutofit/>
      </a:bodyPr>
      <a:lstStyle>
        <a:defPPr algn="l">
          <a:defRPr sz="1200" dirty="0" err="1" smtClean="0">
            <a:latin typeface="Roboto Light" panose="02000000000000000000" pitchFamily="2" charset="0"/>
            <a:ea typeface="Roboto Light" panose="02000000000000000000" pitchFamily="2" charset="0"/>
          </a:defRPr>
        </a:defPPr>
      </a:lstStyle>
    </a:txDef>
  </a:objectDefaults>
  <a:extraClrSchemeLst/>
  <a:custClrLst>
    <a:custClr name="Bright White">
      <a:srgbClr val="FFFFFF"/>
    </a:custClr>
    <a:custClr name="Quantium Black">
      <a:srgbClr val="000005"/>
    </a:custClr>
    <a:custClr name="Quantium Chrome">
      <a:srgbClr val="ECE8E4"/>
    </a:custClr>
    <a:custClr name="Warm grey">
      <a:srgbClr val="BCB5AC"/>
    </a:custClr>
    <a:custClr name="Dark Warm grey">
      <a:srgbClr val="736D67"/>
    </a:custClr>
    <a:custClr name="Light grey">
      <a:srgbClr val="C7C5C4"/>
    </a:custClr>
    <a:custClr name="Grey">
      <a:srgbClr val="93908E"/>
    </a:custClr>
    <a:custClr name="Dark grey">
      <a:srgbClr val="4A4A4E"/>
    </a:custClr>
    <a:custClr name="Blue">
      <a:srgbClr val="3F68AD"/>
    </a:custClr>
    <a:custClr name="Cyan">
      <a:srgbClr val="44B5C4"/>
    </a:custClr>
    <a:custClr name="Turquoise">
      <a:srgbClr val="44D6A3"/>
    </a:custClr>
    <a:custClr name="Green">
      <a:srgbClr val="7FDD7C"/>
    </a:custClr>
    <a:custClr name="Yellow">
      <a:srgbClr val="EACC77"/>
    </a:custClr>
    <a:custClr name="Orange">
      <a:srgbClr val="EF9B47"/>
    </a:custClr>
    <a:custClr name="Coral">
      <a:srgbClr val="EF6347"/>
    </a:custClr>
    <a:custClr name="Burgundy">
      <a:srgbClr val="C96377"/>
    </a:custClr>
    <a:custClr name="Violet">
      <a:srgbClr val="8E72BF"/>
    </a:custClr>
  </a:custClrLst>
  <a:extLst>
    <a:ext uri="{05A4C25C-085E-4340-85A3-A5531E510DB2}">
      <thm15:themeFamily xmlns:thm15="http://schemas.microsoft.com/office/thememl/2012/main" name="Quantium_16.9.potx" id="{EC9CF05C-984A-4A76-946E-D6E0537A5C25}" vid="{59430933-CCF2-424B-AD23-CD78089B66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6348</TotalTime>
  <Words>575</Words>
  <Application>Microsoft Office PowerPoint</Application>
  <PresentationFormat>Widescreen</PresentationFormat>
  <Paragraphs>46</Paragraphs>
  <Slides>11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Roboto Medium</vt:lpstr>
      <vt:lpstr>Calibri</vt:lpstr>
      <vt:lpstr>Roboto Light</vt:lpstr>
      <vt:lpstr>Arial</vt:lpstr>
      <vt:lpstr>Roboto</vt:lpstr>
      <vt:lpstr>Office Theme</vt:lpstr>
      <vt:lpstr>Category review: Chips</vt:lpstr>
      <vt:lpstr>PowerPoint Presentation</vt:lpstr>
      <vt:lpstr>PowerPoint Presentation</vt:lpstr>
      <vt:lpstr>01</vt:lpstr>
      <vt:lpstr>PowerPoint Presentation</vt:lpstr>
      <vt:lpstr>PowerPoint Presentation</vt:lpstr>
      <vt:lpstr>PowerPoint Presentation</vt:lpstr>
      <vt:lpstr>02</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Quantium template</dc:title>
  <dc:creator>Eva Lewis</dc:creator>
  <cp:lastModifiedBy>T S P</cp:lastModifiedBy>
  <cp:revision>467</cp:revision>
  <dcterms:created xsi:type="dcterms:W3CDTF">2018-02-07T23:23:24Z</dcterms:created>
  <dcterms:modified xsi:type="dcterms:W3CDTF">2024-09-19T13:20:52Z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3a8a6ec-262f-4cc0-befe-9b4753855296_Enabled">
    <vt:lpwstr>True</vt:lpwstr>
  </property>
  <property fmtid="{D5CDD505-2E9C-101B-9397-08002B2CF9AE}" pid="3" name="MSIP_Label_e3a8a6ec-262f-4cc0-befe-9b4753855296_SiteId">
    <vt:lpwstr>6cf6dc61-aaec-4d60-8dd0-2007ec95b05e</vt:lpwstr>
  </property>
  <property fmtid="{D5CDD505-2E9C-101B-9397-08002B2CF9AE}" pid="4" name="MSIP_Label_e3a8a6ec-262f-4cc0-befe-9b4753855296_Owner">
    <vt:lpwstr>schopra@quantium.com</vt:lpwstr>
  </property>
  <property fmtid="{D5CDD505-2E9C-101B-9397-08002B2CF9AE}" pid="5" name="MSIP_Label_e3a8a6ec-262f-4cc0-befe-9b4753855296_SetDate">
    <vt:lpwstr>2020-06-02T06:01:07.0806670Z</vt:lpwstr>
  </property>
  <property fmtid="{D5CDD505-2E9C-101B-9397-08002B2CF9AE}" pid="6" name="MSIP_Label_e3a8a6ec-262f-4cc0-befe-9b4753855296_Name">
    <vt:lpwstr>Confidential</vt:lpwstr>
  </property>
  <property fmtid="{D5CDD505-2E9C-101B-9397-08002B2CF9AE}" pid="7" name="MSIP_Label_e3a8a6ec-262f-4cc0-befe-9b4753855296_Application">
    <vt:lpwstr>Microsoft Azure Information Protection</vt:lpwstr>
  </property>
  <property fmtid="{D5CDD505-2E9C-101B-9397-08002B2CF9AE}" pid="8" name="MSIP_Label_e3a8a6ec-262f-4cc0-befe-9b4753855296_ActionId">
    <vt:lpwstr>c33342ec-b9fd-424e-98aa-c560599c3e11</vt:lpwstr>
  </property>
  <property fmtid="{D5CDD505-2E9C-101B-9397-08002B2CF9AE}" pid="9" name="MSIP_Label_e3a8a6ec-262f-4cc0-befe-9b4753855296_Extended_MSFT_Method">
    <vt:lpwstr>Manual</vt:lpwstr>
  </property>
  <property fmtid="{D5CDD505-2E9C-101B-9397-08002B2CF9AE}" pid="10" name="Sensitivity">
    <vt:lpwstr>Confidential</vt:lpwstr>
  </property>
</Properties>
</file>